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3"/>
  </p:notesMasterIdLst>
  <p:sldIdLst>
    <p:sldId id="256" r:id="rId2"/>
    <p:sldId id="259" r:id="rId3"/>
    <p:sldId id="257" r:id="rId4"/>
    <p:sldId id="270" r:id="rId5"/>
    <p:sldId id="258" r:id="rId6"/>
    <p:sldId id="269" r:id="rId7"/>
    <p:sldId id="267" r:id="rId8"/>
    <p:sldId id="268" r:id="rId9"/>
    <p:sldId id="271" r:id="rId10"/>
    <p:sldId id="264" r:id="rId11"/>
    <p:sldId id="263" r:id="rId12"/>
  </p:sldIdLst>
  <p:sldSz cx="12192000" cy="6858000"/>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01" autoAdjust="0"/>
    <p:restoredTop sz="94790"/>
  </p:normalViewPr>
  <p:slideViewPr>
    <p:cSldViewPr snapToGrid="0">
      <p:cViewPr varScale="1">
        <p:scale>
          <a:sx n="48" d="100"/>
          <a:sy n="48" d="100"/>
        </p:scale>
        <p:origin x="54" y="83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F4D6F2-A254-4072-B91D-836003784647}" type="datetimeFigureOut">
              <a:rPr lang="en-US" smtClean="0"/>
              <a:t>10/13/2025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AB398-BD31-4514-AF3B-58286094FFA7}" type="slidenum">
              <a:rPr lang="en-US" smtClean="0"/>
              <a:t>‹#›</a:t>
            </a:fld>
            <a:endParaRPr lang="en-US"/>
          </a:p>
        </p:txBody>
      </p:sp>
    </p:spTree>
    <p:extLst>
      <p:ext uri="{BB962C8B-B14F-4D97-AF65-F5344CB8AC3E}">
        <p14:creationId xmlns:p14="http://schemas.microsoft.com/office/powerpoint/2010/main" val="4285755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1</a:t>
            </a:fld>
            <a:endParaRPr lang="en-US"/>
          </a:p>
        </p:txBody>
      </p:sp>
    </p:spTree>
    <p:extLst>
      <p:ext uri="{BB962C8B-B14F-4D97-AF65-F5344CB8AC3E}">
        <p14:creationId xmlns:p14="http://schemas.microsoft.com/office/powerpoint/2010/main" val="1428468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11</a:t>
            </a:fld>
            <a:endParaRPr lang="en-US"/>
          </a:p>
        </p:txBody>
      </p:sp>
    </p:spTree>
    <p:extLst>
      <p:ext uri="{BB962C8B-B14F-4D97-AF65-F5344CB8AC3E}">
        <p14:creationId xmlns:p14="http://schemas.microsoft.com/office/powerpoint/2010/main" val="4159393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2</a:t>
            </a:fld>
            <a:endParaRPr lang="en-US"/>
          </a:p>
        </p:txBody>
      </p:sp>
    </p:spTree>
    <p:extLst>
      <p:ext uri="{BB962C8B-B14F-4D97-AF65-F5344CB8AC3E}">
        <p14:creationId xmlns:p14="http://schemas.microsoft.com/office/powerpoint/2010/main" val="1470410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AB398-BD31-4514-AF3B-58286094FFA7}" type="slidenum">
              <a:rPr lang="en-US" smtClean="0"/>
              <a:t>3</a:t>
            </a:fld>
            <a:endParaRPr lang="en-US"/>
          </a:p>
        </p:txBody>
      </p:sp>
    </p:spTree>
    <p:extLst>
      <p:ext uri="{BB962C8B-B14F-4D97-AF65-F5344CB8AC3E}">
        <p14:creationId xmlns:p14="http://schemas.microsoft.com/office/powerpoint/2010/main" val="76164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4</a:t>
            </a:fld>
            <a:endParaRPr lang="en-US"/>
          </a:p>
        </p:txBody>
      </p:sp>
    </p:spTree>
    <p:extLst>
      <p:ext uri="{BB962C8B-B14F-4D97-AF65-F5344CB8AC3E}">
        <p14:creationId xmlns:p14="http://schemas.microsoft.com/office/powerpoint/2010/main" val="3210116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5</a:t>
            </a:fld>
            <a:endParaRPr lang="en-US"/>
          </a:p>
        </p:txBody>
      </p:sp>
    </p:spTree>
    <p:extLst>
      <p:ext uri="{BB962C8B-B14F-4D97-AF65-F5344CB8AC3E}">
        <p14:creationId xmlns:p14="http://schemas.microsoft.com/office/powerpoint/2010/main" val="2464099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6</a:t>
            </a:fld>
            <a:endParaRPr lang="en-US"/>
          </a:p>
        </p:txBody>
      </p:sp>
    </p:spTree>
    <p:extLst>
      <p:ext uri="{BB962C8B-B14F-4D97-AF65-F5344CB8AC3E}">
        <p14:creationId xmlns:p14="http://schemas.microsoft.com/office/powerpoint/2010/main" val="1940172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7</a:t>
            </a:fld>
            <a:endParaRPr lang="en-US"/>
          </a:p>
        </p:txBody>
      </p:sp>
    </p:spTree>
    <p:extLst>
      <p:ext uri="{BB962C8B-B14F-4D97-AF65-F5344CB8AC3E}">
        <p14:creationId xmlns:p14="http://schemas.microsoft.com/office/powerpoint/2010/main" val="3725169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8</a:t>
            </a:fld>
            <a:endParaRPr lang="en-US"/>
          </a:p>
        </p:txBody>
      </p:sp>
    </p:spTree>
    <p:extLst>
      <p:ext uri="{BB962C8B-B14F-4D97-AF65-F5344CB8AC3E}">
        <p14:creationId xmlns:p14="http://schemas.microsoft.com/office/powerpoint/2010/main" val="2968727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06AB398-BD31-4514-AF3B-58286094FFA7}" type="slidenum">
              <a:rPr lang="en-US" smtClean="0"/>
              <a:t>10</a:t>
            </a:fld>
            <a:endParaRPr lang="en-US"/>
          </a:p>
        </p:txBody>
      </p:sp>
    </p:spTree>
    <p:extLst>
      <p:ext uri="{BB962C8B-B14F-4D97-AF65-F5344CB8AC3E}">
        <p14:creationId xmlns:p14="http://schemas.microsoft.com/office/powerpoint/2010/main" val="280808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4164317"/>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7360994"/>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94934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68938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7587099"/>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3111958"/>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6177420"/>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4779001"/>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5937856"/>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7332161"/>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8893352"/>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10/13/2025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705357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hyperlink" Target="https://aauw-pa.aauw.net/files/2025/08/AAUW-Member-or-AAUW-Branch-Nomination-Form-2026-2028.pdf" TargetMode="External"/><Relationship Id="rId5" Type="http://schemas.openxmlformats.org/officeDocument/2006/relationships/hyperlink" Target="mailto:aauwpanominations@gmail.com" TargetMode="External"/><Relationship Id="rId4" Type="http://schemas.openxmlformats.org/officeDocument/2006/relationships/hyperlink" Target="https://aauw-pa.aauw.net/files/2025/08/Candidate-Application-Form-2026-2028.pdf"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hyperlink" Target="mailto:aauwpamembership@gmail.com" TargetMode="External"/><Relationship Id="rId4" Type="http://schemas.openxmlformats.org/officeDocument/2006/relationships/hyperlink" Target="mailto:aauwpanominations@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auw-pa.aauw.net/about/boar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pixabay.com/en/leader-women-walking-female-purple-312276/"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AAUW-PA-Board-Handbook-with-Appendice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6" Type="http://schemas.openxmlformats.org/officeDocument/2006/relationships/hyperlink" Target="https://pixabay.com/de/teamwork-team-zahnrad-zahnr%C3%A4der-2198961/" TargetMode="External"/><Relationship Id="rId5" Type="http://schemas.openxmlformats.org/officeDocument/2006/relationships/image" Target="../media/image5.png"/><Relationship Id="rId4" Type="http://schemas.openxmlformats.org/officeDocument/2006/relationships/hyperlink" Target="AAUW-PA-Board-Handbook-with-Appendices.pdf"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4.xml"/><Relationship Id="rId5" Type="http://schemas.openxmlformats.org/officeDocument/2006/relationships/image" Target="../media/image6.png"/><Relationship Id="rId4" Type="http://schemas.openxmlformats.org/officeDocument/2006/relationships/hyperlink" Target="AAUW-PA-Board-Handbook-with-Appendices.pdf"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5.xml"/><Relationship Id="rId6" Type="http://schemas.openxmlformats.org/officeDocument/2006/relationships/hyperlink" Target="https://pixabay.com/illustrations/business-secretary-work-office-2294966/" TargetMode="External"/><Relationship Id="rId5" Type="http://schemas.openxmlformats.org/officeDocument/2006/relationships/image" Target="../media/image7.png"/><Relationship Id="rId4" Type="http://schemas.openxmlformats.org/officeDocument/2006/relationships/hyperlink" Target="AAUW-PA-Board-Handbook-with-Appendices.pdf"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mailto:aauwpanominations@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8A9A8-3229-5F26-EEAB-CAEE98A30F88}"/>
              </a:ext>
            </a:extLst>
          </p:cNvPr>
          <p:cNvSpPr>
            <a:spLocks noGrp="1"/>
          </p:cNvSpPr>
          <p:nvPr>
            <p:ph type="ctrTitle"/>
          </p:nvPr>
        </p:nvSpPr>
        <p:spPr/>
        <p:txBody>
          <a:bodyPr/>
          <a:lstStyle/>
          <a:p>
            <a:r>
              <a:rPr lang="en-US" dirty="0"/>
              <a:t>AAUW Pennsylvania state board</a:t>
            </a:r>
          </a:p>
        </p:txBody>
      </p:sp>
      <p:sp>
        <p:nvSpPr>
          <p:cNvPr id="3" name="Subtitle 2">
            <a:extLst>
              <a:ext uri="{FF2B5EF4-FFF2-40B4-BE49-F238E27FC236}">
                <a16:creationId xmlns:a16="http://schemas.microsoft.com/office/drawing/2014/main" id="{0CFBA99C-D94A-8ECB-5DC4-C2F715975FBD}"/>
              </a:ext>
            </a:extLst>
          </p:cNvPr>
          <p:cNvSpPr>
            <a:spLocks noGrp="1"/>
          </p:cNvSpPr>
          <p:nvPr>
            <p:ph type="subTitle" idx="1"/>
          </p:nvPr>
        </p:nvSpPr>
        <p:spPr/>
        <p:txBody>
          <a:bodyPr/>
          <a:lstStyle/>
          <a:p>
            <a:r>
              <a:rPr lang="en-US" b="1" dirty="0"/>
              <a:t>2026-2028 Officer Election</a:t>
            </a:r>
          </a:p>
        </p:txBody>
      </p:sp>
      <p:pic>
        <p:nvPicPr>
          <p:cNvPr id="5" name="Picture 4">
            <a:extLst>
              <a:ext uri="{FF2B5EF4-FFF2-40B4-BE49-F238E27FC236}">
                <a16:creationId xmlns:a16="http://schemas.microsoft.com/office/drawing/2014/main" id="{03CD91C2-AA39-387D-D6BC-4161E0DA9A2E}"/>
              </a:ext>
            </a:extLst>
          </p:cNvPr>
          <p:cNvPicPr>
            <a:picLocks noChangeAspect="1"/>
          </p:cNvPicPr>
          <p:nvPr/>
        </p:nvPicPr>
        <p:blipFill>
          <a:blip r:embed="rId4"/>
          <a:stretch>
            <a:fillRect/>
          </a:stretch>
        </p:blipFill>
        <p:spPr>
          <a:xfrm>
            <a:off x="9192847" y="4913232"/>
            <a:ext cx="2516805" cy="1475013"/>
          </a:xfrm>
          <a:prstGeom prst="rect">
            <a:avLst/>
          </a:prstGeom>
        </p:spPr>
      </p:pic>
    </p:spTree>
    <p:custDataLst>
      <p:tags r:id="rId1"/>
    </p:custDataLst>
    <p:extLst>
      <p:ext uri="{BB962C8B-B14F-4D97-AF65-F5344CB8AC3E}">
        <p14:creationId xmlns:p14="http://schemas.microsoft.com/office/powerpoint/2010/main" val="2741349490"/>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678A0-83C8-4794-4E63-85A56E2595EF}"/>
              </a:ext>
            </a:extLst>
          </p:cNvPr>
          <p:cNvSpPr>
            <a:spLocks noGrp="1"/>
          </p:cNvSpPr>
          <p:nvPr>
            <p:ph type="title"/>
          </p:nvPr>
        </p:nvSpPr>
        <p:spPr/>
        <p:txBody>
          <a:bodyPr/>
          <a:lstStyle/>
          <a:p>
            <a:r>
              <a:rPr lang="en-US" dirty="0"/>
              <a:t>Here’s how to become a candidate!</a:t>
            </a:r>
          </a:p>
        </p:txBody>
      </p:sp>
      <p:sp>
        <p:nvSpPr>
          <p:cNvPr id="3" name="Content Placeholder 2">
            <a:extLst>
              <a:ext uri="{FF2B5EF4-FFF2-40B4-BE49-F238E27FC236}">
                <a16:creationId xmlns:a16="http://schemas.microsoft.com/office/drawing/2014/main" id="{96344FEE-335B-D116-45A8-AAACAD6AE667}"/>
              </a:ext>
            </a:extLst>
          </p:cNvPr>
          <p:cNvSpPr>
            <a:spLocks noGrp="1"/>
          </p:cNvSpPr>
          <p:nvPr>
            <p:ph idx="1"/>
          </p:nvPr>
        </p:nvSpPr>
        <p:spPr>
          <a:xfrm>
            <a:off x="581191" y="1955644"/>
            <a:ext cx="11029615" cy="4310245"/>
          </a:xfrm>
        </p:spPr>
        <p:txBody>
          <a:bodyPr>
            <a:normAutofit/>
          </a:bodyPr>
          <a:lstStyle/>
          <a:p>
            <a:pPr marL="0" indent="0">
              <a:buNone/>
            </a:pPr>
            <a:r>
              <a:rPr lang="en-US" b="1" dirty="0"/>
              <a:t>Option 1 – Self-Nomination or Nominated by Someone Else</a:t>
            </a:r>
            <a:endParaRPr lang="en-US" dirty="0"/>
          </a:p>
          <a:p>
            <a:r>
              <a:rPr lang="en-US" dirty="0"/>
              <a:t>Complete the </a:t>
            </a:r>
            <a:r>
              <a:rPr lang="en-US" dirty="0">
                <a:solidFill>
                  <a:srgbClr val="0070C0"/>
                </a:solidFill>
                <a:hlinkClick r:id="rId4"/>
              </a:rPr>
              <a:t>Candidate Nomination Form</a:t>
            </a:r>
            <a:endParaRPr lang="en-US" dirty="0">
              <a:solidFill>
                <a:srgbClr val="0070C0"/>
              </a:solidFill>
            </a:endParaRPr>
          </a:p>
          <a:p>
            <a:r>
              <a:rPr lang="en-US" dirty="0"/>
              <a:t>Take a well-focused head shot (head and shoulders)</a:t>
            </a:r>
          </a:p>
          <a:p>
            <a:r>
              <a:rPr lang="en-US" dirty="0"/>
              <a:t>Submit the form and photo to the nominating and elections committee: </a:t>
            </a:r>
            <a:r>
              <a:rPr lang="en-US" u="sng" dirty="0" err="1">
                <a:solidFill>
                  <a:srgbClr val="0070C0"/>
                </a:solidFill>
                <a:hlinkClick r:id="rId5">
                  <a:extLst>
                    <a:ext uri="{A12FA001-AC4F-418D-AE19-62706E023703}">
                      <ahyp:hlinkClr xmlns:ahyp="http://schemas.microsoft.com/office/drawing/2018/hyperlinkcolor" val="tx"/>
                    </a:ext>
                  </a:extLst>
                </a:hlinkClick>
              </a:rPr>
              <a:t>aauwpanominations@gmail.com</a:t>
            </a:r>
            <a:r>
              <a:rPr lang="en-US" dirty="0"/>
              <a:t>.</a:t>
            </a:r>
          </a:p>
          <a:p>
            <a:pPr marL="0" indent="0">
              <a:buNone/>
            </a:pPr>
            <a:r>
              <a:rPr lang="en-US" b="1" dirty="0"/>
              <a:t>Option 2 – Nominating Another Member</a:t>
            </a:r>
            <a:endParaRPr lang="en-US" dirty="0"/>
          </a:p>
          <a:p>
            <a:r>
              <a:rPr lang="en-US" dirty="0"/>
              <a:t>If you are nominating someone other than yourself, please get that candidate’s permission to submit the </a:t>
            </a:r>
            <a:r>
              <a:rPr lang="en-US" dirty="0">
                <a:solidFill>
                  <a:srgbClr val="0070C0"/>
                </a:solidFill>
                <a:hlinkClick r:id="rId6">
                  <a:extLst>
                    <a:ext uri="{A12FA001-AC4F-418D-AE19-62706E023703}">
                      <ahyp:hlinkClr xmlns:ahyp="http://schemas.microsoft.com/office/drawing/2018/hyperlinkcolor" val="tx"/>
                    </a:ext>
                  </a:extLst>
                </a:hlinkClick>
              </a:rPr>
              <a:t>nomination form </a:t>
            </a:r>
            <a:r>
              <a:rPr lang="en-US" dirty="0"/>
              <a:t>on their behalf.</a:t>
            </a:r>
          </a:p>
          <a:p>
            <a:r>
              <a:rPr lang="en-US" dirty="0"/>
              <a:t>Submit the form to the nominating and elections committee: </a:t>
            </a:r>
            <a:r>
              <a:rPr lang="en-US" u="sng" dirty="0">
                <a:solidFill>
                  <a:srgbClr val="0070C0"/>
                </a:solidFill>
                <a:hlinkClick r:id="rId5">
                  <a:extLst>
                    <a:ext uri="{A12FA001-AC4F-418D-AE19-62706E023703}">
                      <ahyp:hlinkClr xmlns:ahyp="http://schemas.microsoft.com/office/drawing/2018/hyperlinkcolor" val="tx"/>
                    </a:ext>
                  </a:extLst>
                </a:hlinkClick>
              </a:rPr>
              <a:t>aauwpanominations@gmail.com</a:t>
            </a:r>
            <a:r>
              <a:rPr lang="en-US" u="sng" dirty="0">
                <a:solidFill>
                  <a:srgbClr val="0070C0"/>
                </a:solidFill>
              </a:rPr>
              <a:t>. </a:t>
            </a:r>
            <a:br>
              <a:rPr lang="en-US" dirty="0"/>
            </a:br>
            <a:endParaRPr lang="en-US" dirty="0"/>
          </a:p>
          <a:p>
            <a:pPr marL="0" indent="0" algn="ctr">
              <a:buNone/>
            </a:pPr>
            <a:r>
              <a:rPr lang="en-US" sz="2000" b="1" u="sng" dirty="0">
                <a:solidFill>
                  <a:srgbClr val="FF0000"/>
                </a:solidFill>
              </a:rPr>
              <a:t>SUBMISSION DEADLINE IS OCTOBER 15, 2025</a:t>
            </a:r>
          </a:p>
        </p:txBody>
      </p:sp>
    </p:spTree>
    <p:custDataLst>
      <p:tags r:id="rId1"/>
    </p:custDataLst>
    <p:extLst>
      <p:ext uri="{BB962C8B-B14F-4D97-AF65-F5344CB8AC3E}">
        <p14:creationId xmlns:p14="http://schemas.microsoft.com/office/powerpoint/2010/main" val="415484829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BD806-37A1-9185-D3FF-A09322B57FAE}"/>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9B3915C3-1DC5-F429-BE36-889259D7F249}"/>
              </a:ext>
            </a:extLst>
          </p:cNvPr>
          <p:cNvSpPr>
            <a:spLocks noGrp="1"/>
          </p:cNvSpPr>
          <p:nvPr>
            <p:ph idx="1"/>
          </p:nvPr>
        </p:nvSpPr>
        <p:spPr>
          <a:xfrm>
            <a:off x="581192" y="2180496"/>
            <a:ext cx="11029615" cy="3975348"/>
          </a:xfrm>
        </p:spPr>
        <p:txBody>
          <a:bodyPr>
            <a:normAutofit/>
          </a:bodyPr>
          <a:lstStyle/>
          <a:p>
            <a:pPr marL="0" indent="0">
              <a:buNone/>
            </a:pPr>
            <a:r>
              <a:rPr lang="en-US" dirty="0"/>
              <a:t>Contact any member of the Nominating Committee:</a:t>
            </a:r>
          </a:p>
          <a:p>
            <a:r>
              <a:rPr lang="en-US" dirty="0"/>
              <a:t>Deb Roney (Huntingdon and Carlisle Branches), Co-Chair - </a:t>
            </a:r>
            <a:r>
              <a:rPr lang="en-US" u="sng" dirty="0">
                <a:solidFill>
                  <a:srgbClr val="0070C0"/>
                </a:solidFill>
                <a:hlinkClick r:id="rId4"/>
              </a:rPr>
              <a:t>aauwpanominations@gmail.com</a:t>
            </a:r>
            <a:endParaRPr lang="en-US" u="sng" dirty="0">
              <a:solidFill>
                <a:srgbClr val="0070C0"/>
              </a:solidFill>
            </a:endParaRPr>
          </a:p>
          <a:p>
            <a:endParaRPr lang="en-US" sz="1200" dirty="0"/>
          </a:p>
          <a:p>
            <a:r>
              <a:rPr lang="en-US" dirty="0"/>
              <a:t>Karen Wellin (Valley Forge Branch), Co-Chair – </a:t>
            </a:r>
            <a:r>
              <a:rPr lang="en-US" dirty="0" err="1">
                <a:hlinkClick r:id="rId5"/>
              </a:rPr>
              <a:t>aauwpamembership@gmail.com</a:t>
            </a:r>
            <a:endParaRPr lang="en-US" u="sng" dirty="0">
              <a:solidFill>
                <a:srgbClr val="0070C0"/>
              </a:solidFill>
            </a:endParaRPr>
          </a:p>
          <a:p>
            <a:endParaRPr lang="en-US" dirty="0"/>
          </a:p>
          <a:p>
            <a:pPr marL="0" indent="0">
              <a:buNone/>
            </a:pPr>
            <a:r>
              <a:rPr lang="en-US" dirty="0"/>
              <a:t>And/or, if you know them, </a:t>
            </a:r>
          </a:p>
          <a:p>
            <a:r>
              <a:rPr lang="en-US" dirty="0"/>
              <a:t>Eastern District — Karen Parish (Reading Branch); alternate Paula McDaniel (Lansdale Branch)</a:t>
            </a:r>
          </a:p>
          <a:p>
            <a:r>
              <a:rPr lang="en-US" dirty="0"/>
              <a:t>Central District — Kate Elkins (Carlisle Branch); alternate Mary Kratzer (Harrisburg and Huntingdon Branches)</a:t>
            </a:r>
          </a:p>
          <a:p>
            <a:r>
              <a:rPr lang="en-US" dirty="0"/>
              <a:t>Western District — Cheryl Towers (Fox Chapel Branch); alternate Pat Byerly (Indiana County Branch)</a:t>
            </a:r>
            <a:br>
              <a:rPr lang="en-US" u="sng" dirty="0">
                <a:solidFill>
                  <a:srgbClr val="0070C0"/>
                </a:solidFill>
              </a:rPr>
            </a:br>
            <a:endParaRPr lang="en-US" dirty="0">
              <a:solidFill>
                <a:srgbClr val="0070C0"/>
              </a:solidFill>
            </a:endParaRPr>
          </a:p>
        </p:txBody>
      </p:sp>
    </p:spTree>
    <p:custDataLst>
      <p:tags r:id="rId1"/>
    </p:custDataLst>
    <p:extLst>
      <p:ext uri="{BB962C8B-B14F-4D97-AF65-F5344CB8AC3E}">
        <p14:creationId xmlns:p14="http://schemas.microsoft.com/office/powerpoint/2010/main" val="2013680107"/>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5EF21-F575-868C-F2E8-8AC570DCB118}"/>
              </a:ext>
            </a:extLst>
          </p:cNvPr>
          <p:cNvSpPr>
            <a:spLocks noGrp="1"/>
          </p:cNvSpPr>
          <p:nvPr>
            <p:ph type="title"/>
          </p:nvPr>
        </p:nvSpPr>
        <p:spPr/>
        <p:txBody>
          <a:bodyPr/>
          <a:lstStyle/>
          <a:p>
            <a:r>
              <a:rPr lang="en-US" dirty="0"/>
              <a:t>State Board Composition</a:t>
            </a:r>
          </a:p>
        </p:txBody>
      </p:sp>
      <p:sp>
        <p:nvSpPr>
          <p:cNvPr id="3" name="Content Placeholder 2">
            <a:extLst>
              <a:ext uri="{FF2B5EF4-FFF2-40B4-BE49-F238E27FC236}">
                <a16:creationId xmlns:a16="http://schemas.microsoft.com/office/drawing/2014/main" id="{D753969B-5229-777B-28E7-86DFB328E008}"/>
              </a:ext>
            </a:extLst>
          </p:cNvPr>
          <p:cNvSpPr>
            <a:spLocks noGrp="1"/>
          </p:cNvSpPr>
          <p:nvPr>
            <p:ph idx="1"/>
          </p:nvPr>
        </p:nvSpPr>
        <p:spPr>
          <a:xfrm>
            <a:off x="581192" y="2477541"/>
            <a:ext cx="11029615" cy="4110828"/>
          </a:xfrm>
        </p:spPr>
        <p:txBody>
          <a:bodyPr>
            <a:normAutofit/>
          </a:bodyPr>
          <a:lstStyle/>
          <a:p>
            <a:r>
              <a:rPr lang="en-US" dirty="0"/>
              <a:t>The AAUW PA board consists of elected and appointed officers. </a:t>
            </a:r>
          </a:p>
          <a:p>
            <a:r>
              <a:rPr lang="en-US" dirty="0"/>
              <a:t>The elected officers or co-officers are the President, Program VP,  Membership VP, Marketing &amp; Communications VP, Secretary, and Finance Officer.</a:t>
            </a:r>
          </a:p>
          <a:p>
            <a:r>
              <a:rPr lang="en-US" dirty="0"/>
              <a:t>These officers comprise the voting members of the Executive Committee. </a:t>
            </a:r>
          </a:p>
          <a:p>
            <a:r>
              <a:rPr lang="en-US" dirty="0"/>
              <a:t>The appointed officers fulfill the functions of administrative director, public policy, social media, and such other functions as deemed necessary by the president and the other members of the Executive Committee.</a:t>
            </a:r>
          </a:p>
          <a:p>
            <a:pPr marL="0" indent="0">
              <a:buNone/>
            </a:pPr>
            <a:endParaRPr lang="en-US" dirty="0">
              <a:solidFill>
                <a:srgbClr val="FF0000"/>
              </a:solidFill>
            </a:endParaRPr>
          </a:p>
        </p:txBody>
      </p:sp>
      <p:pic>
        <p:nvPicPr>
          <p:cNvPr id="5" name="Picture 4">
            <a:extLst>
              <a:ext uri="{FF2B5EF4-FFF2-40B4-BE49-F238E27FC236}">
                <a16:creationId xmlns:a16="http://schemas.microsoft.com/office/drawing/2014/main" id="{6C1E7540-D680-364C-593B-E57B12902986}"/>
              </a:ext>
            </a:extLst>
          </p:cNvPr>
          <p:cNvPicPr>
            <a:picLocks noChangeAspect="1"/>
          </p:cNvPicPr>
          <p:nvPr/>
        </p:nvPicPr>
        <p:blipFill>
          <a:blip r:embed="rId3"/>
          <a:stretch>
            <a:fillRect/>
          </a:stretch>
        </p:blipFill>
        <p:spPr>
          <a:xfrm>
            <a:off x="3501034" y="1790956"/>
            <a:ext cx="5189929" cy="1373169"/>
          </a:xfrm>
          <a:prstGeom prst="rect">
            <a:avLst/>
          </a:prstGeom>
        </p:spPr>
      </p:pic>
    </p:spTree>
    <p:extLst>
      <p:ext uri="{BB962C8B-B14F-4D97-AF65-F5344CB8AC3E}">
        <p14:creationId xmlns:p14="http://schemas.microsoft.com/office/powerpoint/2010/main" val="120780104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A6CEB-C1A9-F83B-9B86-6EE48C0CC64D}"/>
              </a:ext>
            </a:extLst>
          </p:cNvPr>
          <p:cNvSpPr>
            <a:spLocks noGrp="1"/>
          </p:cNvSpPr>
          <p:nvPr>
            <p:ph type="title"/>
          </p:nvPr>
        </p:nvSpPr>
        <p:spPr/>
        <p:txBody>
          <a:bodyPr/>
          <a:lstStyle/>
          <a:p>
            <a:r>
              <a:rPr lang="en-US" dirty="0"/>
              <a:t>Current </a:t>
            </a:r>
            <a:r>
              <a:rPr lang="en-US" dirty="0" err="1"/>
              <a:t>aauw</a:t>
            </a:r>
            <a:r>
              <a:rPr lang="en-US" dirty="0"/>
              <a:t> pa state board members</a:t>
            </a:r>
          </a:p>
        </p:txBody>
      </p:sp>
      <p:sp>
        <p:nvSpPr>
          <p:cNvPr id="7" name="TextBox 6">
            <a:extLst>
              <a:ext uri="{FF2B5EF4-FFF2-40B4-BE49-F238E27FC236}">
                <a16:creationId xmlns:a16="http://schemas.microsoft.com/office/drawing/2014/main" id="{0EB95EA9-3FF7-0447-B7D0-1FF3FA48EBCB}"/>
              </a:ext>
            </a:extLst>
          </p:cNvPr>
          <p:cNvSpPr txBox="1"/>
          <p:nvPr/>
        </p:nvSpPr>
        <p:spPr>
          <a:xfrm>
            <a:off x="2757802" y="6467134"/>
            <a:ext cx="6676392" cy="338554"/>
          </a:xfrm>
          <a:prstGeom prst="rect">
            <a:avLst/>
          </a:prstGeom>
          <a:noFill/>
        </p:spPr>
        <p:txBody>
          <a:bodyPr wrap="square">
            <a:spAutoFit/>
          </a:bodyPr>
          <a:lstStyle/>
          <a:p>
            <a:r>
              <a:rPr lang="en-US" sz="1600" dirty="0"/>
              <a:t>For contact information, please visit: </a:t>
            </a:r>
            <a:r>
              <a:rPr lang="en-US" sz="1600" dirty="0">
                <a:solidFill>
                  <a:srgbClr val="0070C0"/>
                </a:solidFill>
                <a:hlinkClick r:id="rId3">
                  <a:extLst>
                    <a:ext uri="{A12FA001-AC4F-418D-AE19-62706E023703}">
                      <ahyp:hlinkClr xmlns:ahyp="http://schemas.microsoft.com/office/drawing/2018/hyperlinkcolor" val="tx"/>
                    </a:ext>
                  </a:extLst>
                </a:hlinkClick>
              </a:rPr>
              <a:t>https://aauw-pa.aauw.net/about/board/</a:t>
            </a:r>
            <a:endParaRPr lang="en-US" sz="1600" dirty="0">
              <a:solidFill>
                <a:srgbClr val="0070C0"/>
              </a:solidFill>
            </a:endParaRPr>
          </a:p>
        </p:txBody>
      </p:sp>
      <p:graphicFrame>
        <p:nvGraphicFramePr>
          <p:cNvPr id="6" name="Table 5">
            <a:extLst>
              <a:ext uri="{FF2B5EF4-FFF2-40B4-BE49-F238E27FC236}">
                <a16:creationId xmlns:a16="http://schemas.microsoft.com/office/drawing/2014/main" id="{A36C77BA-C38A-49D5-40CD-174B7CA64C57}"/>
              </a:ext>
            </a:extLst>
          </p:cNvPr>
          <p:cNvGraphicFramePr>
            <a:graphicFrameLocks noGrp="1"/>
          </p:cNvGraphicFramePr>
          <p:nvPr>
            <p:extLst>
              <p:ext uri="{D42A27DB-BD31-4B8C-83A1-F6EECF244321}">
                <p14:modId xmlns:p14="http://schemas.microsoft.com/office/powerpoint/2010/main" val="944048952"/>
              </p:ext>
            </p:extLst>
          </p:nvPr>
        </p:nvGraphicFramePr>
        <p:xfrm>
          <a:off x="2302508" y="1889090"/>
          <a:ext cx="7586981" cy="4404910"/>
        </p:xfrm>
        <a:graphic>
          <a:graphicData uri="http://schemas.openxmlformats.org/drawingml/2006/table">
            <a:tbl>
              <a:tblPr firstRow="1" bandRow="1">
                <a:tableStyleId>{5940675A-B579-460E-94D1-54222C63F5DA}</a:tableStyleId>
              </a:tblPr>
              <a:tblGrid>
                <a:gridCol w="3719222">
                  <a:extLst>
                    <a:ext uri="{9D8B030D-6E8A-4147-A177-3AD203B41FA5}">
                      <a16:colId xmlns:a16="http://schemas.microsoft.com/office/drawing/2014/main" val="44685901"/>
                    </a:ext>
                  </a:extLst>
                </a:gridCol>
                <a:gridCol w="3867759">
                  <a:extLst>
                    <a:ext uri="{9D8B030D-6E8A-4147-A177-3AD203B41FA5}">
                      <a16:colId xmlns:a16="http://schemas.microsoft.com/office/drawing/2014/main" val="2973851278"/>
                    </a:ext>
                  </a:extLst>
                </a:gridCol>
              </a:tblGrid>
              <a:tr h="280456">
                <a:tc>
                  <a:txBody>
                    <a:bodyPr/>
                    <a:lstStyle/>
                    <a:p>
                      <a:pPr algn="ctr"/>
                      <a:r>
                        <a:rPr lang="en-US" sz="1200" b="0" dirty="0"/>
                        <a:t>President</a:t>
                      </a:r>
                    </a:p>
                  </a:txBody>
                  <a:tcPr/>
                </a:tc>
                <a:tc>
                  <a:txBody>
                    <a:bodyPr/>
                    <a:lstStyle/>
                    <a:p>
                      <a:pPr algn="ctr"/>
                      <a:r>
                        <a:rPr lang="en-US" sz="1200" b="0" dirty="0"/>
                        <a:t>Cindy Hall (State College)</a:t>
                      </a:r>
                    </a:p>
                  </a:txBody>
                  <a:tcPr/>
                </a:tc>
                <a:extLst>
                  <a:ext uri="{0D108BD9-81ED-4DB2-BD59-A6C34878D82A}">
                    <a16:rowId xmlns:a16="http://schemas.microsoft.com/office/drawing/2014/main" val="1304689590"/>
                  </a:ext>
                </a:extLst>
              </a:tr>
              <a:tr h="280456">
                <a:tc>
                  <a:txBody>
                    <a:bodyPr/>
                    <a:lstStyle/>
                    <a:p>
                      <a:pPr algn="ctr"/>
                      <a:r>
                        <a:rPr lang="en-US" sz="1200" b="0" dirty="0"/>
                        <a:t>Program VP</a:t>
                      </a:r>
                    </a:p>
                  </a:txBody>
                  <a:tcPr/>
                </a:tc>
                <a:tc>
                  <a:txBody>
                    <a:bodyPr/>
                    <a:lstStyle/>
                    <a:p>
                      <a:pPr algn="ctr"/>
                      <a:r>
                        <a:rPr lang="en-US" sz="1200" b="0" dirty="0"/>
                        <a:t>Lori Woods (Indiana Co)</a:t>
                      </a:r>
                    </a:p>
                  </a:txBody>
                  <a:tcPr/>
                </a:tc>
                <a:extLst>
                  <a:ext uri="{0D108BD9-81ED-4DB2-BD59-A6C34878D82A}">
                    <a16:rowId xmlns:a16="http://schemas.microsoft.com/office/drawing/2014/main" val="178123846"/>
                  </a:ext>
                </a:extLst>
              </a:tr>
              <a:tr h="280456">
                <a:tc>
                  <a:txBody>
                    <a:bodyPr/>
                    <a:lstStyle/>
                    <a:p>
                      <a:pPr algn="ctr"/>
                      <a:r>
                        <a:rPr lang="en-US" sz="1200" b="0" dirty="0"/>
                        <a:t>Membership VP</a:t>
                      </a:r>
                    </a:p>
                  </a:txBody>
                  <a:tcPr/>
                </a:tc>
                <a:tc>
                  <a:txBody>
                    <a:bodyPr/>
                    <a:lstStyle/>
                    <a:p>
                      <a:pPr algn="ctr"/>
                      <a:r>
                        <a:rPr lang="en-US" sz="1200" b="0" dirty="0"/>
                        <a:t>Karen </a:t>
                      </a:r>
                      <a:r>
                        <a:rPr lang="en-US" sz="1200" b="0" dirty="0" err="1"/>
                        <a:t>Wellin</a:t>
                      </a:r>
                      <a:r>
                        <a:rPr lang="en-US" sz="1200" b="0" dirty="0"/>
                        <a:t> (Valley Forge)</a:t>
                      </a:r>
                    </a:p>
                  </a:txBody>
                  <a:tcPr/>
                </a:tc>
                <a:extLst>
                  <a:ext uri="{0D108BD9-81ED-4DB2-BD59-A6C34878D82A}">
                    <a16:rowId xmlns:a16="http://schemas.microsoft.com/office/drawing/2014/main" val="3970640117"/>
                  </a:ext>
                </a:extLst>
              </a:tr>
              <a:tr h="280456">
                <a:tc>
                  <a:txBody>
                    <a:bodyPr/>
                    <a:lstStyle/>
                    <a:p>
                      <a:pPr algn="ctr"/>
                      <a:r>
                        <a:rPr lang="en-US" sz="1200" b="0" dirty="0"/>
                        <a:t>Marketing &amp; Communications VP</a:t>
                      </a:r>
                    </a:p>
                  </a:txBody>
                  <a:tcPr/>
                </a:tc>
                <a:tc>
                  <a:txBody>
                    <a:bodyPr/>
                    <a:lstStyle/>
                    <a:p>
                      <a:pPr algn="ctr"/>
                      <a:r>
                        <a:rPr lang="en-US" sz="1200" b="0" dirty="0"/>
                        <a:t>Rebecca Gardner (Harrisburg)</a:t>
                      </a:r>
                    </a:p>
                  </a:txBody>
                  <a:tcPr/>
                </a:tc>
                <a:extLst>
                  <a:ext uri="{0D108BD9-81ED-4DB2-BD59-A6C34878D82A}">
                    <a16:rowId xmlns:a16="http://schemas.microsoft.com/office/drawing/2014/main" val="704791599"/>
                  </a:ext>
                </a:extLst>
              </a:tr>
              <a:tr h="280456">
                <a:tc>
                  <a:txBody>
                    <a:bodyPr/>
                    <a:lstStyle/>
                    <a:p>
                      <a:pPr algn="ctr"/>
                      <a:r>
                        <a:rPr lang="en-US" sz="1200" b="0" dirty="0"/>
                        <a:t>Finance Officer</a:t>
                      </a:r>
                    </a:p>
                  </a:txBody>
                  <a:tcPr/>
                </a:tc>
                <a:tc>
                  <a:txBody>
                    <a:bodyPr/>
                    <a:lstStyle/>
                    <a:p>
                      <a:pPr algn="ctr"/>
                      <a:r>
                        <a:rPr lang="en-US" sz="1200" b="0" dirty="0"/>
                        <a:t>Pam Fuller (State College)</a:t>
                      </a:r>
                    </a:p>
                  </a:txBody>
                  <a:tcPr/>
                </a:tc>
                <a:extLst>
                  <a:ext uri="{0D108BD9-81ED-4DB2-BD59-A6C34878D82A}">
                    <a16:rowId xmlns:a16="http://schemas.microsoft.com/office/drawing/2014/main" val="2603554020"/>
                  </a:ext>
                </a:extLst>
              </a:tr>
              <a:tr h="280456">
                <a:tc>
                  <a:txBody>
                    <a:bodyPr/>
                    <a:lstStyle/>
                    <a:p>
                      <a:pPr algn="ctr"/>
                      <a:r>
                        <a:rPr lang="en-US" sz="1200" b="0" dirty="0"/>
                        <a:t>Secretary</a:t>
                      </a:r>
                    </a:p>
                  </a:txBody>
                  <a:tcPr/>
                </a:tc>
                <a:tc>
                  <a:txBody>
                    <a:bodyPr/>
                    <a:lstStyle/>
                    <a:p>
                      <a:pPr algn="ctr"/>
                      <a:r>
                        <a:rPr lang="en-US" sz="1200" b="0" dirty="0"/>
                        <a:t>Charlotte Ridge (Huntingdon)</a:t>
                      </a:r>
                    </a:p>
                  </a:txBody>
                  <a:tcPr/>
                </a:tc>
                <a:extLst>
                  <a:ext uri="{0D108BD9-81ED-4DB2-BD59-A6C34878D82A}">
                    <a16:rowId xmlns:a16="http://schemas.microsoft.com/office/drawing/2014/main" val="2338028198"/>
                  </a:ext>
                </a:extLst>
              </a:tr>
              <a:tr h="280456">
                <a:tc>
                  <a:txBody>
                    <a:bodyPr/>
                    <a:lstStyle/>
                    <a:p>
                      <a:pPr algn="ctr"/>
                      <a:r>
                        <a:rPr lang="en-US" sz="1200" b="0" dirty="0"/>
                        <a:t>Public Policy Chair</a:t>
                      </a:r>
                    </a:p>
                  </a:txBody>
                  <a:tcPr/>
                </a:tc>
                <a:tc>
                  <a:txBody>
                    <a:bodyPr/>
                    <a:lstStyle/>
                    <a:p>
                      <a:pPr algn="ctr"/>
                      <a:r>
                        <a:rPr lang="en-US" sz="1200" b="0" dirty="0"/>
                        <a:t>Sandra Miller (Easton/Bethlehem)</a:t>
                      </a:r>
                    </a:p>
                  </a:txBody>
                  <a:tcPr/>
                </a:tc>
                <a:extLst>
                  <a:ext uri="{0D108BD9-81ED-4DB2-BD59-A6C34878D82A}">
                    <a16:rowId xmlns:a16="http://schemas.microsoft.com/office/drawing/2014/main" val="1915857440"/>
                  </a:ext>
                </a:extLst>
              </a:tr>
              <a:tr h="280456">
                <a:tc>
                  <a:txBody>
                    <a:bodyPr/>
                    <a:lstStyle/>
                    <a:p>
                      <a:pPr algn="ctr"/>
                      <a:r>
                        <a:rPr lang="en-US" sz="1200" b="0" dirty="0"/>
                        <a:t>Administrative Director</a:t>
                      </a:r>
                    </a:p>
                  </a:txBody>
                  <a:tcPr/>
                </a:tc>
                <a:tc>
                  <a:txBody>
                    <a:bodyPr/>
                    <a:lstStyle/>
                    <a:p>
                      <a:pPr algn="ctr"/>
                      <a:r>
                        <a:rPr lang="en-US" sz="1200" b="0" dirty="0"/>
                        <a:t>Kacie Kirkpatrick (Beaver Valley)</a:t>
                      </a:r>
                    </a:p>
                  </a:txBody>
                  <a:tcPr/>
                </a:tc>
                <a:extLst>
                  <a:ext uri="{0D108BD9-81ED-4DB2-BD59-A6C34878D82A}">
                    <a16:rowId xmlns:a16="http://schemas.microsoft.com/office/drawing/2014/main" val="4272510191"/>
                  </a:ext>
                </a:extLst>
              </a:tr>
              <a:tr h="274162">
                <a:tc>
                  <a:txBody>
                    <a:bodyPr/>
                    <a:lstStyle/>
                    <a:p>
                      <a:pPr algn="ctr"/>
                      <a:r>
                        <a:rPr lang="en-US" sz="1200" b="0" dirty="0"/>
                        <a:t>Diversity and Inclusion Chair</a:t>
                      </a:r>
                    </a:p>
                  </a:txBody>
                  <a:tcPr/>
                </a:tc>
                <a:tc>
                  <a:txBody>
                    <a:bodyPr/>
                    <a:lstStyle/>
                    <a:p>
                      <a:pPr algn="ctr"/>
                      <a:r>
                        <a:rPr lang="en-US" sz="1200" b="0" dirty="0"/>
                        <a:t>Ajla Glavasevic Laussegger (National)</a:t>
                      </a:r>
                    </a:p>
                  </a:txBody>
                  <a:tcPr/>
                </a:tc>
                <a:extLst>
                  <a:ext uri="{0D108BD9-81ED-4DB2-BD59-A6C34878D82A}">
                    <a16:rowId xmlns:a16="http://schemas.microsoft.com/office/drawing/2014/main" val="2656043573"/>
                  </a:ext>
                </a:extLst>
              </a:tr>
              <a:tr h="280456">
                <a:tc>
                  <a:txBody>
                    <a:bodyPr/>
                    <a:lstStyle/>
                    <a:p>
                      <a:pPr algn="ctr"/>
                      <a:r>
                        <a:rPr lang="en-US" sz="1200" b="0" dirty="0"/>
                        <a:t>College/University Liaison</a:t>
                      </a:r>
                    </a:p>
                  </a:txBody>
                  <a:tcPr/>
                </a:tc>
                <a:tc>
                  <a:txBody>
                    <a:bodyPr/>
                    <a:lstStyle/>
                    <a:p>
                      <a:pPr algn="ctr"/>
                      <a:r>
                        <a:rPr lang="en-US" sz="1200" b="0" dirty="0"/>
                        <a:t>Jasmine Bishnoi (Indiana Co)</a:t>
                      </a:r>
                    </a:p>
                  </a:txBody>
                  <a:tcPr/>
                </a:tc>
                <a:extLst>
                  <a:ext uri="{0D108BD9-81ED-4DB2-BD59-A6C34878D82A}">
                    <a16:rowId xmlns:a16="http://schemas.microsoft.com/office/drawing/2014/main" val="90546083"/>
                  </a:ext>
                </a:extLst>
              </a:tr>
              <a:tr h="280456">
                <a:tc>
                  <a:txBody>
                    <a:bodyPr/>
                    <a:lstStyle/>
                    <a:p>
                      <a:pPr algn="ctr"/>
                      <a:r>
                        <a:rPr lang="en-US" sz="1200" b="0" dirty="0"/>
                        <a:t>Social Media Coordinator</a:t>
                      </a:r>
                    </a:p>
                  </a:txBody>
                  <a:tcPr/>
                </a:tc>
                <a:tc>
                  <a:txBody>
                    <a:bodyPr/>
                    <a:lstStyle/>
                    <a:p>
                      <a:pPr algn="ctr"/>
                      <a:r>
                        <a:rPr lang="en-US" sz="1200" b="0" dirty="0" err="1"/>
                        <a:t>Debe</a:t>
                      </a:r>
                      <a:r>
                        <a:rPr lang="en-US" sz="1200" b="0" dirty="0"/>
                        <a:t> Mack (Johnstown)</a:t>
                      </a:r>
                    </a:p>
                  </a:txBody>
                  <a:tcPr/>
                </a:tc>
                <a:extLst>
                  <a:ext uri="{0D108BD9-81ED-4DB2-BD59-A6C34878D82A}">
                    <a16:rowId xmlns:a16="http://schemas.microsoft.com/office/drawing/2014/main" val="3919003726"/>
                  </a:ext>
                </a:extLst>
              </a:tr>
              <a:tr h="280456">
                <a:tc>
                  <a:txBody>
                    <a:bodyPr/>
                    <a:lstStyle/>
                    <a:p>
                      <a:pPr algn="ctr"/>
                      <a:r>
                        <a:rPr lang="en-US" sz="1200" b="0" dirty="0"/>
                        <a:t>AAUW Funds Chair</a:t>
                      </a:r>
                    </a:p>
                  </a:txBody>
                  <a:tcPr/>
                </a:tc>
                <a:tc>
                  <a:txBody>
                    <a:bodyPr/>
                    <a:lstStyle/>
                    <a:p>
                      <a:pPr algn="ctr"/>
                      <a:r>
                        <a:rPr lang="en-US" sz="1200" b="0" dirty="0"/>
                        <a:t>Sally Kalin (State College)</a:t>
                      </a:r>
                    </a:p>
                  </a:txBody>
                  <a:tcPr/>
                </a:tc>
                <a:extLst>
                  <a:ext uri="{0D108BD9-81ED-4DB2-BD59-A6C34878D82A}">
                    <a16:rowId xmlns:a16="http://schemas.microsoft.com/office/drawing/2014/main" val="1239185806"/>
                  </a:ext>
                </a:extLst>
              </a:tr>
              <a:tr h="490798">
                <a:tc>
                  <a:txBody>
                    <a:bodyPr/>
                    <a:lstStyle/>
                    <a:p>
                      <a:pPr algn="ctr"/>
                      <a:r>
                        <a:rPr lang="en-US" sz="1200" b="0" dirty="0"/>
                        <a:t>Nominating and Elections Committee Co-Chairs</a:t>
                      </a:r>
                    </a:p>
                  </a:txBody>
                  <a:tcPr/>
                </a:tc>
                <a:tc>
                  <a:txBody>
                    <a:bodyPr/>
                    <a:lstStyle/>
                    <a:p>
                      <a:pPr algn="ctr"/>
                      <a:r>
                        <a:rPr lang="en-US" sz="1200" b="0" dirty="0"/>
                        <a:t>Deb Roney (Huntingdon/Carlisle)</a:t>
                      </a:r>
                    </a:p>
                    <a:p>
                      <a:pPr algn="ctr"/>
                      <a:r>
                        <a:rPr lang="en-US" sz="1200" b="0" dirty="0"/>
                        <a:t>Karen Wellin (Valley Forge)</a:t>
                      </a:r>
                    </a:p>
                  </a:txBody>
                  <a:tcPr/>
                </a:tc>
                <a:extLst>
                  <a:ext uri="{0D108BD9-81ED-4DB2-BD59-A6C34878D82A}">
                    <a16:rowId xmlns:a16="http://schemas.microsoft.com/office/drawing/2014/main" val="3181206046"/>
                  </a:ext>
                </a:extLst>
              </a:tr>
              <a:tr h="280456">
                <a:tc>
                  <a:txBody>
                    <a:bodyPr/>
                    <a:lstStyle/>
                    <a:p>
                      <a:pPr algn="ctr"/>
                      <a:r>
                        <a:rPr lang="en-US" sz="1200" b="0" dirty="0"/>
                        <a:t>Archives Chair</a:t>
                      </a:r>
                    </a:p>
                  </a:txBody>
                  <a:tcPr/>
                </a:tc>
                <a:tc>
                  <a:txBody>
                    <a:bodyPr/>
                    <a:lstStyle/>
                    <a:p>
                      <a:pPr algn="ctr"/>
                      <a:r>
                        <a:rPr lang="en-US" sz="1200" b="0" dirty="0"/>
                        <a:t>Barbara </a:t>
                      </a:r>
                      <a:r>
                        <a:rPr lang="en-US" sz="1200" b="0" dirty="0" err="1"/>
                        <a:t>Zaborowski</a:t>
                      </a:r>
                      <a:endParaRPr lang="en-US" sz="1200" b="0" dirty="0"/>
                    </a:p>
                  </a:txBody>
                  <a:tcPr/>
                </a:tc>
                <a:extLst>
                  <a:ext uri="{0D108BD9-81ED-4DB2-BD59-A6C34878D82A}">
                    <a16:rowId xmlns:a16="http://schemas.microsoft.com/office/drawing/2014/main" val="963363907"/>
                  </a:ext>
                </a:extLst>
              </a:tr>
              <a:tr h="145444">
                <a:tc>
                  <a:txBody>
                    <a:bodyPr/>
                    <a:lstStyle/>
                    <a:p>
                      <a:pPr algn="ctr"/>
                      <a:r>
                        <a:rPr lang="en-US" sz="1200" b="0" dirty="0"/>
                        <a:t>Bylaws Chair</a:t>
                      </a:r>
                    </a:p>
                  </a:txBody>
                  <a:tcPr/>
                </a:tc>
                <a:tc>
                  <a:txBody>
                    <a:bodyPr/>
                    <a:lstStyle/>
                    <a:p>
                      <a:pPr algn="ctr"/>
                      <a:r>
                        <a:rPr lang="en-US" sz="1200" b="0" dirty="0"/>
                        <a:t>Deb Roney (Huntingdon/Carlisle)</a:t>
                      </a:r>
                    </a:p>
                  </a:txBody>
                  <a:tcPr/>
                </a:tc>
                <a:extLst>
                  <a:ext uri="{0D108BD9-81ED-4DB2-BD59-A6C34878D82A}">
                    <a16:rowId xmlns:a16="http://schemas.microsoft.com/office/drawing/2014/main" val="2366975955"/>
                  </a:ext>
                </a:extLst>
              </a:tr>
            </a:tbl>
          </a:graphicData>
        </a:graphic>
      </p:graphicFrame>
    </p:spTree>
    <p:extLst>
      <p:ext uri="{BB962C8B-B14F-4D97-AF65-F5344CB8AC3E}">
        <p14:creationId xmlns:p14="http://schemas.microsoft.com/office/powerpoint/2010/main" val="220700633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3EF3A-DF68-929B-C5A5-60030545BD20}"/>
              </a:ext>
            </a:extLst>
          </p:cNvPr>
          <p:cNvSpPr>
            <a:spLocks noGrp="1"/>
          </p:cNvSpPr>
          <p:nvPr>
            <p:ph type="title"/>
          </p:nvPr>
        </p:nvSpPr>
        <p:spPr/>
        <p:txBody>
          <a:bodyPr/>
          <a:lstStyle/>
          <a:p>
            <a:r>
              <a:rPr lang="en-US" dirty="0"/>
              <a:t>Why serve on the </a:t>
            </a:r>
            <a:r>
              <a:rPr lang="en-US" dirty="0" err="1"/>
              <a:t>aauw</a:t>
            </a:r>
            <a:r>
              <a:rPr lang="en-US" dirty="0"/>
              <a:t> pa state board?</a:t>
            </a:r>
          </a:p>
        </p:txBody>
      </p:sp>
      <p:sp>
        <p:nvSpPr>
          <p:cNvPr id="3" name="Content Placeholder 2">
            <a:extLst>
              <a:ext uri="{FF2B5EF4-FFF2-40B4-BE49-F238E27FC236}">
                <a16:creationId xmlns:a16="http://schemas.microsoft.com/office/drawing/2014/main" id="{C4974B52-BFE8-F927-7CDD-86747102D5D9}"/>
              </a:ext>
            </a:extLst>
          </p:cNvPr>
          <p:cNvSpPr>
            <a:spLocks noGrp="1"/>
          </p:cNvSpPr>
          <p:nvPr>
            <p:ph idx="1"/>
          </p:nvPr>
        </p:nvSpPr>
        <p:spPr>
          <a:xfrm>
            <a:off x="452110" y="1930275"/>
            <a:ext cx="11332348" cy="3678303"/>
          </a:xfrm>
        </p:spPr>
        <p:txBody>
          <a:bodyPr>
            <a:normAutofit fontScale="92500" lnSpcReduction="10000"/>
          </a:bodyPr>
          <a:lstStyle/>
          <a:p>
            <a:endParaRPr lang="en-US" dirty="0"/>
          </a:p>
          <a:p>
            <a:r>
              <a:rPr lang="en-US" b="1" dirty="0"/>
              <a:t>Advance Gender Equity: </a:t>
            </a:r>
            <a:r>
              <a:rPr lang="en-US" dirty="0"/>
              <a:t>Contribute to AAUW’s mission of empowering women and girls.</a:t>
            </a:r>
          </a:p>
          <a:p>
            <a:r>
              <a:rPr lang="en-US" b="1" dirty="0"/>
              <a:t>Leadership Growth: </a:t>
            </a:r>
            <a:r>
              <a:rPr lang="en-US" dirty="0"/>
              <a:t>Gain valuable experience in governance and decision-making.</a:t>
            </a:r>
          </a:p>
          <a:p>
            <a:r>
              <a:rPr lang="en-US" b="1" dirty="0"/>
              <a:t>Impactful Work: </a:t>
            </a:r>
            <a:r>
              <a:rPr lang="en-US" dirty="0"/>
              <a:t>Shape programs and policies that make a difference statewide.</a:t>
            </a:r>
          </a:p>
          <a:p>
            <a:r>
              <a:rPr lang="en-US" b="1" dirty="0"/>
              <a:t>Networking: </a:t>
            </a:r>
            <a:r>
              <a:rPr lang="en-US" dirty="0"/>
              <a:t>Connect with like-minded leaders and professionals.</a:t>
            </a:r>
          </a:p>
          <a:p>
            <a:r>
              <a:rPr lang="en-US" b="1" dirty="0"/>
              <a:t>Personal Development</a:t>
            </a:r>
            <a:r>
              <a:rPr lang="en-US" dirty="0"/>
              <a:t>:</a:t>
            </a:r>
            <a:r>
              <a:rPr lang="en-US" b="1" dirty="0"/>
              <a:t> </a:t>
            </a:r>
            <a:r>
              <a:rPr lang="en-US" dirty="0"/>
              <a:t>Enhance your skills through collaboration and advocacy.</a:t>
            </a:r>
          </a:p>
          <a:p>
            <a:r>
              <a:rPr lang="en-US" b="1" dirty="0"/>
              <a:t>Policy Influence: </a:t>
            </a:r>
            <a:r>
              <a:rPr lang="en-US" dirty="0"/>
              <a:t>Drive initiatives focused on key issues like pay equity and education.</a:t>
            </a:r>
          </a:p>
          <a:p>
            <a:r>
              <a:rPr lang="en-US" b="1" dirty="0"/>
              <a:t>Support Branches: </a:t>
            </a:r>
            <a:r>
              <a:rPr lang="en-US" dirty="0"/>
              <a:t>Help local branches grow and strengthen their impact.</a:t>
            </a:r>
          </a:p>
          <a:p>
            <a:r>
              <a:rPr lang="en-US" b="1" dirty="0"/>
              <a:t>Preserve History: </a:t>
            </a:r>
            <a:r>
              <a:rPr lang="en-US" dirty="0"/>
              <a:t>Ensure AAUW’s legacy through document preservation.</a:t>
            </a:r>
          </a:p>
          <a:p>
            <a:r>
              <a:rPr lang="en-US" b="1" dirty="0"/>
              <a:t>Shape the Future: </a:t>
            </a:r>
            <a:r>
              <a:rPr lang="en-US" dirty="0"/>
              <a:t>Be part of strategic decisions that guide the organization’s direction.</a:t>
            </a:r>
          </a:p>
        </p:txBody>
      </p:sp>
      <p:pic>
        <p:nvPicPr>
          <p:cNvPr id="5" name="Picture 4">
            <a:extLst>
              <a:ext uri="{FF2B5EF4-FFF2-40B4-BE49-F238E27FC236}">
                <a16:creationId xmlns:a16="http://schemas.microsoft.com/office/drawing/2014/main" id="{E3620231-C474-03B2-AC39-DA50BE4507D5}"/>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8505586" y="2727269"/>
            <a:ext cx="3692577" cy="2150157"/>
          </a:xfrm>
          <a:prstGeom prst="rect">
            <a:avLst/>
          </a:prstGeom>
        </p:spPr>
      </p:pic>
      <p:pic>
        <p:nvPicPr>
          <p:cNvPr id="6" name="Picture 5">
            <a:extLst>
              <a:ext uri="{FF2B5EF4-FFF2-40B4-BE49-F238E27FC236}">
                <a16:creationId xmlns:a16="http://schemas.microsoft.com/office/drawing/2014/main" id="{5C7A17DB-FD46-D39D-6666-68B21612F3A1}"/>
              </a:ext>
            </a:extLst>
          </p:cNvPr>
          <p:cNvPicPr>
            <a:picLocks noChangeAspect="1"/>
          </p:cNvPicPr>
          <p:nvPr/>
        </p:nvPicPr>
        <p:blipFill>
          <a:blip r:embed="rId5"/>
          <a:stretch>
            <a:fillRect/>
          </a:stretch>
        </p:blipFill>
        <p:spPr>
          <a:xfrm>
            <a:off x="9092942" y="4927725"/>
            <a:ext cx="2517866" cy="1475360"/>
          </a:xfrm>
          <a:prstGeom prst="rect">
            <a:avLst/>
          </a:prstGeom>
        </p:spPr>
      </p:pic>
    </p:spTree>
    <p:extLst>
      <p:ext uri="{BB962C8B-B14F-4D97-AF65-F5344CB8AC3E}">
        <p14:creationId xmlns:p14="http://schemas.microsoft.com/office/powerpoint/2010/main" val="319124822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D9107-A974-27E1-9AA7-96194ADFC75F}"/>
              </a:ext>
            </a:extLst>
          </p:cNvPr>
          <p:cNvSpPr>
            <a:spLocks noGrp="1"/>
          </p:cNvSpPr>
          <p:nvPr>
            <p:ph type="title"/>
          </p:nvPr>
        </p:nvSpPr>
        <p:spPr/>
        <p:txBody>
          <a:bodyPr/>
          <a:lstStyle/>
          <a:p>
            <a:r>
              <a:rPr lang="en-US" dirty="0"/>
              <a:t>Open positions for 2026-2028</a:t>
            </a:r>
          </a:p>
        </p:txBody>
      </p:sp>
      <p:sp>
        <p:nvSpPr>
          <p:cNvPr id="3" name="Content Placeholder 2">
            <a:extLst>
              <a:ext uri="{FF2B5EF4-FFF2-40B4-BE49-F238E27FC236}">
                <a16:creationId xmlns:a16="http://schemas.microsoft.com/office/drawing/2014/main" id="{A7B215A9-2526-7E86-81B8-ABC8BC76CDC5}"/>
              </a:ext>
            </a:extLst>
          </p:cNvPr>
          <p:cNvSpPr>
            <a:spLocks noGrp="1"/>
          </p:cNvSpPr>
          <p:nvPr>
            <p:ph idx="1"/>
          </p:nvPr>
        </p:nvSpPr>
        <p:spPr/>
        <p:txBody>
          <a:bodyPr>
            <a:normAutofit/>
          </a:bodyPr>
          <a:lstStyle/>
          <a:p>
            <a:r>
              <a:rPr lang="en-US" b="1" dirty="0"/>
              <a:t>President</a:t>
            </a:r>
            <a:r>
              <a:rPr lang="en-US" dirty="0"/>
              <a:t>: The president is specifically responsible for directing, coordinating, and overseeing the work of the state and for remaining in close contact with PA branches.</a:t>
            </a:r>
            <a:br>
              <a:rPr lang="en-US" dirty="0"/>
            </a:br>
            <a:endParaRPr lang="en-US" dirty="0"/>
          </a:p>
          <a:p>
            <a:r>
              <a:rPr lang="en-US" b="1" dirty="0"/>
              <a:t>Program Vice-President</a:t>
            </a:r>
            <a:r>
              <a:rPr lang="en-US" dirty="0"/>
              <a:t>: The program VP is specifically responsible for leading the planning of the biennial convention program in 2028 and the program for the biennial summer retreat in 2027 and for planning, coordinating, implementing, and reporting other mission-based programming</a:t>
            </a:r>
          </a:p>
          <a:p>
            <a:endParaRPr lang="en-US" dirty="0"/>
          </a:p>
          <a:p>
            <a:r>
              <a:rPr lang="en-US" b="1" dirty="0"/>
              <a:t>Marketing and Communications  Vice-President</a:t>
            </a:r>
            <a:r>
              <a:rPr lang="en-US" dirty="0"/>
              <a:t>: The marketing and communications VP works closely with the board to develop strategy and manage state communications to members and the public, to ensure that the brand image is consistently upheld, and to enhance visibility across the state.</a:t>
            </a:r>
          </a:p>
          <a:p>
            <a:endParaRPr lang="en-US" dirty="0"/>
          </a:p>
        </p:txBody>
      </p:sp>
      <p:sp>
        <p:nvSpPr>
          <p:cNvPr id="5" name="TextBox 4">
            <a:extLst>
              <a:ext uri="{FF2B5EF4-FFF2-40B4-BE49-F238E27FC236}">
                <a16:creationId xmlns:a16="http://schemas.microsoft.com/office/drawing/2014/main" id="{9B2C9F15-F283-A79F-6987-335AC461E1FC}"/>
              </a:ext>
            </a:extLst>
          </p:cNvPr>
          <p:cNvSpPr txBox="1"/>
          <p:nvPr/>
        </p:nvSpPr>
        <p:spPr>
          <a:xfrm>
            <a:off x="1814594" y="5858799"/>
            <a:ext cx="8701005" cy="369332"/>
          </a:xfrm>
          <a:prstGeom prst="rect">
            <a:avLst/>
          </a:prstGeom>
          <a:noFill/>
        </p:spPr>
        <p:txBody>
          <a:bodyPr wrap="square">
            <a:spAutoFit/>
          </a:bodyPr>
          <a:lstStyle/>
          <a:p>
            <a:pPr lvl="1"/>
            <a:r>
              <a:rPr lang="en-US" dirty="0">
                <a:solidFill>
                  <a:schemeClr val="tx2">
                    <a:lumMod val="50000"/>
                  </a:schemeClr>
                </a:solidFill>
              </a:rPr>
              <a:t>For more details regarding these roles, please review the </a:t>
            </a:r>
            <a:r>
              <a:rPr lang="en-US" sz="1800" dirty="0">
                <a:solidFill>
                  <a:srgbClr val="0070C0"/>
                </a:solidFill>
                <a:hlinkClick r:id="rId3">
                  <a:extLst>
                    <a:ext uri="{A12FA001-AC4F-418D-AE19-62706E023703}">
                      <ahyp:hlinkClr xmlns:ahyp="http://schemas.microsoft.com/office/drawing/2018/hyperlinkcolor" val="tx"/>
                    </a:ext>
                  </a:extLst>
                </a:hlinkClick>
              </a:rPr>
              <a:t>AAUW-PA Board Handbook.</a:t>
            </a:r>
            <a:endParaRPr lang="en-US" dirty="0">
              <a:solidFill>
                <a:srgbClr val="0070C0"/>
              </a:solidFill>
            </a:endParaRPr>
          </a:p>
        </p:txBody>
      </p:sp>
    </p:spTree>
    <p:extLst>
      <p:ext uri="{BB962C8B-B14F-4D97-AF65-F5344CB8AC3E}">
        <p14:creationId xmlns:p14="http://schemas.microsoft.com/office/powerpoint/2010/main" val="34042865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8554F-66D8-F17A-06F9-8E3058945FF5}"/>
              </a:ext>
            </a:extLst>
          </p:cNvPr>
          <p:cNvSpPr>
            <a:spLocks noGrp="1"/>
          </p:cNvSpPr>
          <p:nvPr>
            <p:ph type="title"/>
          </p:nvPr>
        </p:nvSpPr>
        <p:spPr/>
        <p:txBody>
          <a:bodyPr/>
          <a:lstStyle/>
          <a:p>
            <a:r>
              <a:rPr lang="en-US" dirty="0"/>
              <a:t>president</a:t>
            </a:r>
          </a:p>
        </p:txBody>
      </p:sp>
      <p:sp>
        <p:nvSpPr>
          <p:cNvPr id="3" name="Content Placeholder 2">
            <a:extLst>
              <a:ext uri="{FF2B5EF4-FFF2-40B4-BE49-F238E27FC236}">
                <a16:creationId xmlns:a16="http://schemas.microsoft.com/office/drawing/2014/main" id="{877EB489-CA81-84ED-5E72-B2B7CB1AC4F7}"/>
              </a:ext>
            </a:extLst>
          </p:cNvPr>
          <p:cNvSpPr>
            <a:spLocks noGrp="1"/>
          </p:cNvSpPr>
          <p:nvPr>
            <p:ph sz="half" idx="1"/>
          </p:nvPr>
        </p:nvSpPr>
        <p:spPr>
          <a:xfrm>
            <a:off x="488779" y="1988275"/>
            <a:ext cx="5514807" cy="5081666"/>
          </a:xfrm>
        </p:spPr>
        <p:txBody>
          <a:bodyPr>
            <a:normAutofit fontScale="70000" lnSpcReduction="20000"/>
          </a:bodyPr>
          <a:lstStyle/>
          <a:p>
            <a:pPr marL="0" indent="0">
              <a:buNone/>
            </a:pPr>
            <a:r>
              <a:rPr lang="en-US" sz="2000" dirty="0"/>
              <a:t>Key Responsibilities:</a:t>
            </a:r>
          </a:p>
          <a:p>
            <a:r>
              <a:rPr lang="en-US" sz="1900" dirty="0"/>
              <a:t>Plan:</a:t>
            </a:r>
          </a:p>
          <a:p>
            <a:pPr lvl="1"/>
            <a:r>
              <a:rPr lang="en-US" sz="1900" dirty="0"/>
              <a:t>Recruit board and committee members and delegate tasks.</a:t>
            </a:r>
          </a:p>
          <a:p>
            <a:pPr lvl="1"/>
            <a:r>
              <a:rPr lang="en-US" sz="1900" dirty="0"/>
              <a:t>Lead the board strategic planning process by providing a clear vision.</a:t>
            </a:r>
          </a:p>
          <a:p>
            <a:pPr lvl="1"/>
            <a:r>
              <a:rPr lang="en-US" sz="1900" dirty="0"/>
              <a:t>Develop timelines and agendas for board and state meetings and assist with program development.</a:t>
            </a:r>
          </a:p>
          <a:p>
            <a:r>
              <a:rPr lang="en-US" sz="1900" dirty="0"/>
              <a:t>Coordinate:</a:t>
            </a:r>
          </a:p>
          <a:p>
            <a:pPr lvl="1"/>
            <a:r>
              <a:rPr lang="en-US" sz="1900" dirty="0"/>
              <a:t>Aligning state activities with National priorities and the state strategic plan.</a:t>
            </a:r>
          </a:p>
          <a:p>
            <a:pPr lvl="1"/>
            <a:r>
              <a:rPr lang="en-US" sz="1900" dirty="0"/>
              <a:t>Clear communications with branches and the board.</a:t>
            </a:r>
          </a:p>
          <a:p>
            <a:pPr lvl="1"/>
            <a:r>
              <a:rPr lang="en-US" sz="1900" dirty="0"/>
              <a:t>Prepare and implement state meetings.</a:t>
            </a:r>
          </a:p>
          <a:p>
            <a:r>
              <a:rPr lang="en-US" sz="1900" dirty="0"/>
              <a:t>Implement:</a:t>
            </a:r>
          </a:p>
          <a:p>
            <a:pPr lvl="1"/>
            <a:r>
              <a:rPr lang="en-US" sz="1900" dirty="0"/>
              <a:t>Chair board and state meetings and the frequent meetings with branch president/administrator counterparts.</a:t>
            </a:r>
          </a:p>
          <a:p>
            <a:pPr lvl="1"/>
            <a:r>
              <a:rPr lang="en-US" sz="1900" dirty="0"/>
              <a:t>Serve as the official liaison with AAUW National and with the public.</a:t>
            </a:r>
          </a:p>
          <a:p>
            <a:r>
              <a:rPr lang="en-US" sz="1900" dirty="0"/>
              <a:t>Report:</a:t>
            </a:r>
          </a:p>
          <a:p>
            <a:pPr lvl="1"/>
            <a:r>
              <a:rPr lang="en-US" sz="1900" dirty="0"/>
              <a:t>Publish president’s columns in the </a:t>
            </a:r>
            <a:r>
              <a:rPr lang="en-US" sz="1900" i="1" dirty="0" err="1"/>
              <a:t>Keystoner</a:t>
            </a:r>
            <a:r>
              <a:rPr lang="en-US" sz="1900" dirty="0"/>
              <a:t> and annual Yearbook.</a:t>
            </a:r>
          </a:p>
        </p:txBody>
      </p:sp>
      <p:sp>
        <p:nvSpPr>
          <p:cNvPr id="4" name="Content Placeholder 3">
            <a:extLst>
              <a:ext uri="{FF2B5EF4-FFF2-40B4-BE49-F238E27FC236}">
                <a16:creationId xmlns:a16="http://schemas.microsoft.com/office/drawing/2014/main" id="{884C7004-7131-AAFD-3676-D88F405158A1}"/>
              </a:ext>
            </a:extLst>
          </p:cNvPr>
          <p:cNvSpPr>
            <a:spLocks noGrp="1"/>
          </p:cNvSpPr>
          <p:nvPr>
            <p:ph sz="half" idx="2"/>
          </p:nvPr>
        </p:nvSpPr>
        <p:spPr>
          <a:xfrm>
            <a:off x="6178782" y="2249861"/>
            <a:ext cx="5422392" cy="1750639"/>
          </a:xfrm>
        </p:spPr>
        <p:txBody>
          <a:bodyPr>
            <a:normAutofit fontScale="70000" lnSpcReduction="20000"/>
          </a:bodyPr>
          <a:lstStyle/>
          <a:p>
            <a:pPr marL="0" indent="0">
              <a:buNone/>
            </a:pPr>
            <a:r>
              <a:rPr lang="en-US" sz="2000" dirty="0"/>
              <a:t>Preferred Qualifications/Skills:</a:t>
            </a:r>
          </a:p>
          <a:p>
            <a:r>
              <a:rPr lang="en-US" dirty="0"/>
              <a:t>Experience leading or working with others, with the ability to delegate and motivate team members and create a cohesive vision.</a:t>
            </a:r>
          </a:p>
          <a:p>
            <a:r>
              <a:rPr lang="en-US" dirty="0"/>
              <a:t>Excellent verbal and written communication, with the ability to connect with diverse groups and facilitate collaboration.</a:t>
            </a:r>
          </a:p>
          <a:p>
            <a:r>
              <a:rPr lang="en-US" sz="1900" dirty="0"/>
              <a:t>Ability to develop and implement long-term initiatives and timelines.</a:t>
            </a:r>
          </a:p>
        </p:txBody>
      </p:sp>
      <p:sp>
        <p:nvSpPr>
          <p:cNvPr id="6" name="TextBox 5">
            <a:extLst>
              <a:ext uri="{FF2B5EF4-FFF2-40B4-BE49-F238E27FC236}">
                <a16:creationId xmlns:a16="http://schemas.microsoft.com/office/drawing/2014/main" id="{A496D802-7D25-FA43-59E3-629292781E0D}"/>
              </a:ext>
            </a:extLst>
          </p:cNvPr>
          <p:cNvSpPr txBox="1"/>
          <p:nvPr/>
        </p:nvSpPr>
        <p:spPr>
          <a:xfrm>
            <a:off x="1" y="1834387"/>
            <a:ext cx="12192000" cy="307777"/>
          </a:xfrm>
          <a:prstGeom prst="rect">
            <a:avLst/>
          </a:prstGeom>
          <a:noFill/>
        </p:spPr>
        <p:txBody>
          <a:bodyPr wrap="square">
            <a:spAutoFit/>
          </a:bodyPr>
          <a:lstStyle/>
          <a:p>
            <a:pPr algn="ctr"/>
            <a:r>
              <a:rPr lang="en-US" sz="1400" u="sng" dirty="0">
                <a:solidFill>
                  <a:schemeClr val="tx2"/>
                </a:solidFill>
              </a:rPr>
              <a:t>The President is specifically responsible for </a:t>
            </a:r>
            <a:r>
              <a:rPr lang="en-US" sz="1400" u="sng" dirty="0"/>
              <a:t>directing, coordinating, and overseeing the work of the state and for remaining in close contact with PA branches</a:t>
            </a:r>
            <a:r>
              <a:rPr lang="en-US" sz="1400" dirty="0"/>
              <a:t>.</a:t>
            </a:r>
            <a:endParaRPr lang="en-US" sz="1400" u="sng" dirty="0">
              <a:solidFill>
                <a:schemeClr val="tx2"/>
              </a:solidFill>
            </a:endParaRPr>
          </a:p>
        </p:txBody>
      </p:sp>
      <p:sp>
        <p:nvSpPr>
          <p:cNvPr id="7" name="Content Placeholder 3">
            <a:extLst>
              <a:ext uri="{FF2B5EF4-FFF2-40B4-BE49-F238E27FC236}">
                <a16:creationId xmlns:a16="http://schemas.microsoft.com/office/drawing/2014/main" id="{26AA9144-9B9E-71EF-186A-CE94F2CFF1EB}"/>
              </a:ext>
            </a:extLst>
          </p:cNvPr>
          <p:cNvSpPr txBox="1">
            <a:spLocks/>
          </p:cNvSpPr>
          <p:nvPr/>
        </p:nvSpPr>
        <p:spPr>
          <a:xfrm>
            <a:off x="6178781" y="3978394"/>
            <a:ext cx="5422392" cy="806703"/>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1400" dirty="0"/>
              <a:t>For more details regarding this role, please review the </a:t>
            </a:r>
            <a:r>
              <a:rPr lang="en-US" sz="1400" dirty="0">
                <a:solidFill>
                  <a:srgbClr val="0070C0"/>
                </a:solidFill>
                <a:hlinkClick r:id="rId4" action="ppaction://hlinkfile">
                  <a:extLst>
                    <a:ext uri="{A12FA001-AC4F-418D-AE19-62706E023703}">
                      <ahyp:hlinkClr xmlns:ahyp="http://schemas.microsoft.com/office/drawing/2018/hyperlinkcolor" val="tx"/>
                    </a:ext>
                  </a:extLst>
                </a:hlinkClick>
              </a:rPr>
              <a:t>AAUW-PA Board Handbook </a:t>
            </a:r>
            <a:r>
              <a:rPr lang="en-US" sz="1400" dirty="0"/>
              <a:t>Appendix 2.1 President.</a:t>
            </a:r>
          </a:p>
        </p:txBody>
      </p:sp>
      <p:pic>
        <p:nvPicPr>
          <p:cNvPr id="14" name="Picture 13">
            <a:extLst>
              <a:ext uri="{FF2B5EF4-FFF2-40B4-BE49-F238E27FC236}">
                <a16:creationId xmlns:a16="http://schemas.microsoft.com/office/drawing/2014/main" id="{A7AA4434-A6FF-DD16-22D9-2A8D585C1EA0}"/>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6807156" y="4381746"/>
            <a:ext cx="4165643" cy="2777095"/>
          </a:xfrm>
          <a:prstGeom prst="rect">
            <a:avLst/>
          </a:prstGeom>
        </p:spPr>
      </p:pic>
    </p:spTree>
    <p:custDataLst>
      <p:tags r:id="rId1"/>
    </p:custDataLst>
    <p:extLst>
      <p:ext uri="{BB962C8B-B14F-4D97-AF65-F5344CB8AC3E}">
        <p14:creationId xmlns:p14="http://schemas.microsoft.com/office/powerpoint/2010/main" val="331978323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8554F-66D8-F17A-06F9-8E3058945FF5}"/>
              </a:ext>
            </a:extLst>
          </p:cNvPr>
          <p:cNvSpPr>
            <a:spLocks noGrp="1"/>
          </p:cNvSpPr>
          <p:nvPr>
            <p:ph type="title"/>
          </p:nvPr>
        </p:nvSpPr>
        <p:spPr/>
        <p:txBody>
          <a:bodyPr/>
          <a:lstStyle/>
          <a:p>
            <a:r>
              <a:rPr lang="en-US" dirty="0"/>
              <a:t>Program Vice-President</a:t>
            </a:r>
          </a:p>
        </p:txBody>
      </p:sp>
      <p:sp>
        <p:nvSpPr>
          <p:cNvPr id="3" name="Content Placeholder 2">
            <a:extLst>
              <a:ext uri="{FF2B5EF4-FFF2-40B4-BE49-F238E27FC236}">
                <a16:creationId xmlns:a16="http://schemas.microsoft.com/office/drawing/2014/main" id="{877EB489-CA81-84ED-5E72-B2B7CB1AC4F7}"/>
              </a:ext>
            </a:extLst>
          </p:cNvPr>
          <p:cNvSpPr>
            <a:spLocks noGrp="1"/>
          </p:cNvSpPr>
          <p:nvPr>
            <p:ph sz="half" idx="1"/>
          </p:nvPr>
        </p:nvSpPr>
        <p:spPr>
          <a:xfrm>
            <a:off x="581193" y="2419162"/>
            <a:ext cx="5422390" cy="4252490"/>
          </a:xfrm>
        </p:spPr>
        <p:txBody>
          <a:bodyPr>
            <a:normAutofit fontScale="92500" lnSpcReduction="10000"/>
          </a:bodyPr>
          <a:lstStyle/>
          <a:p>
            <a:pPr marL="0" indent="0">
              <a:buNone/>
            </a:pPr>
            <a:r>
              <a:rPr lang="en-US" dirty="0"/>
              <a:t>Key Responsibilities:</a:t>
            </a:r>
          </a:p>
          <a:p>
            <a:r>
              <a:rPr lang="en-US" sz="1600" dirty="0"/>
              <a:t>National:</a:t>
            </a:r>
          </a:p>
          <a:p>
            <a:pPr lvl="1"/>
            <a:r>
              <a:rPr lang="en-US" sz="1500" dirty="0"/>
              <a:t>Ensure that all programming is aligned with the AAUW mission and strategic plan.</a:t>
            </a:r>
          </a:p>
          <a:p>
            <a:pPr lvl="1"/>
            <a:r>
              <a:rPr lang="en-US" sz="1500" dirty="0"/>
              <a:t>Maintain communication with national staff and the program team.</a:t>
            </a:r>
          </a:p>
          <a:p>
            <a:r>
              <a:rPr lang="en-US" sz="1600" dirty="0"/>
              <a:t>AAUW-PA:</a:t>
            </a:r>
          </a:p>
          <a:p>
            <a:pPr lvl="1"/>
            <a:r>
              <a:rPr lang="en-US" sz="1500" dirty="0"/>
              <a:t>Chair the program development committee, whose primary task is creating, organizing, and managing large state-level meetings (like the biennial conference and the summer retreat), including identifying and securing speakers.</a:t>
            </a:r>
          </a:p>
          <a:p>
            <a:pPr lvl="1"/>
            <a:r>
              <a:rPr lang="en-US" sz="1500" dirty="0"/>
              <a:t>Coordinate, share, and/or support smaller-scale state-wide programming shared by branches.</a:t>
            </a:r>
          </a:p>
          <a:p>
            <a:pPr lvl="1"/>
            <a:r>
              <a:rPr lang="en-US" sz="1500" dirty="0"/>
              <a:t>Communicate regularly with branches.</a:t>
            </a:r>
          </a:p>
          <a:p>
            <a:pPr lvl="1"/>
            <a:r>
              <a:rPr lang="en-US" sz="1500" dirty="0"/>
              <a:t>Assist branches in creating mission-based programming.</a:t>
            </a:r>
          </a:p>
        </p:txBody>
      </p:sp>
      <p:sp>
        <p:nvSpPr>
          <p:cNvPr id="4" name="Content Placeholder 3">
            <a:extLst>
              <a:ext uri="{FF2B5EF4-FFF2-40B4-BE49-F238E27FC236}">
                <a16:creationId xmlns:a16="http://schemas.microsoft.com/office/drawing/2014/main" id="{884C7004-7131-AAFD-3676-D88F405158A1}"/>
              </a:ext>
            </a:extLst>
          </p:cNvPr>
          <p:cNvSpPr>
            <a:spLocks noGrp="1"/>
          </p:cNvSpPr>
          <p:nvPr>
            <p:ph sz="half" idx="2"/>
          </p:nvPr>
        </p:nvSpPr>
        <p:spPr>
          <a:xfrm>
            <a:off x="6188415" y="2675467"/>
            <a:ext cx="5422392" cy="1648753"/>
          </a:xfrm>
        </p:spPr>
        <p:txBody>
          <a:bodyPr>
            <a:normAutofit fontScale="92500" lnSpcReduction="10000"/>
          </a:bodyPr>
          <a:lstStyle/>
          <a:p>
            <a:pPr marL="0" indent="0">
              <a:buNone/>
            </a:pPr>
            <a:r>
              <a:rPr lang="en-US" dirty="0"/>
              <a:t>Preferred Qualifications/Skills:</a:t>
            </a:r>
          </a:p>
          <a:p>
            <a:r>
              <a:rPr lang="en-US" sz="1600" dirty="0"/>
              <a:t>Knowledge of AAUW priorities.</a:t>
            </a:r>
          </a:p>
          <a:p>
            <a:r>
              <a:rPr lang="en-US" sz="1600" dirty="0"/>
              <a:t>Strong organizational skills and attention to detail.</a:t>
            </a:r>
          </a:p>
          <a:p>
            <a:r>
              <a:rPr lang="en-US" sz="1600" dirty="0"/>
              <a:t>Ability to manage multiple tasks efficiently.</a:t>
            </a:r>
          </a:p>
          <a:p>
            <a:r>
              <a:rPr lang="en-US" sz="1600" dirty="0"/>
              <a:t>Proficiency in both written and verbal communication.</a:t>
            </a:r>
          </a:p>
        </p:txBody>
      </p:sp>
      <p:sp>
        <p:nvSpPr>
          <p:cNvPr id="6" name="TextBox 5">
            <a:extLst>
              <a:ext uri="{FF2B5EF4-FFF2-40B4-BE49-F238E27FC236}">
                <a16:creationId xmlns:a16="http://schemas.microsoft.com/office/drawing/2014/main" id="{A496D802-7D25-FA43-59E3-629292781E0D}"/>
              </a:ext>
            </a:extLst>
          </p:cNvPr>
          <p:cNvSpPr txBox="1"/>
          <p:nvPr/>
        </p:nvSpPr>
        <p:spPr>
          <a:xfrm>
            <a:off x="380537" y="1834387"/>
            <a:ext cx="11430925" cy="584775"/>
          </a:xfrm>
          <a:prstGeom prst="rect">
            <a:avLst/>
          </a:prstGeom>
          <a:noFill/>
        </p:spPr>
        <p:txBody>
          <a:bodyPr wrap="square">
            <a:spAutoFit/>
          </a:bodyPr>
          <a:lstStyle/>
          <a:p>
            <a:pPr algn="ctr"/>
            <a:r>
              <a:rPr lang="en-US" sz="1600" u="sng" dirty="0">
                <a:solidFill>
                  <a:schemeClr val="tx2"/>
                </a:solidFill>
              </a:rPr>
              <a:t>The program VP is specifically responsible for </a:t>
            </a:r>
            <a:r>
              <a:rPr lang="en-US" sz="1400" u="sng" dirty="0"/>
              <a:t>planning the biennial convention program in 2028 and the program for the biennial summer retreat in 2027 and for planning, coordinating, implementing, and reporting other mission-based programming</a:t>
            </a:r>
            <a:r>
              <a:rPr lang="en-US" sz="1600" u="sng" dirty="0">
                <a:solidFill>
                  <a:schemeClr val="tx2"/>
                </a:solidFill>
              </a:rPr>
              <a:t>.</a:t>
            </a:r>
          </a:p>
        </p:txBody>
      </p:sp>
      <p:sp>
        <p:nvSpPr>
          <p:cNvPr id="7" name="Content Placeholder 3">
            <a:extLst>
              <a:ext uri="{FF2B5EF4-FFF2-40B4-BE49-F238E27FC236}">
                <a16:creationId xmlns:a16="http://schemas.microsoft.com/office/drawing/2014/main" id="{26AA9144-9B9E-71EF-186A-CE94F2CFF1EB}"/>
              </a:ext>
            </a:extLst>
          </p:cNvPr>
          <p:cNvSpPr txBox="1">
            <a:spLocks/>
          </p:cNvSpPr>
          <p:nvPr/>
        </p:nvSpPr>
        <p:spPr>
          <a:xfrm>
            <a:off x="6204235" y="4324220"/>
            <a:ext cx="5422392" cy="1176808"/>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1600" dirty="0"/>
              <a:t>For more details regarding this role, please review the </a:t>
            </a:r>
            <a:r>
              <a:rPr lang="en-US" sz="1600" dirty="0">
                <a:solidFill>
                  <a:srgbClr val="0070C0"/>
                </a:solidFill>
                <a:hlinkClick r:id="rId4" action="ppaction://hlinkfile">
                  <a:extLst>
                    <a:ext uri="{A12FA001-AC4F-418D-AE19-62706E023703}">
                      <ahyp:hlinkClr xmlns:ahyp="http://schemas.microsoft.com/office/drawing/2018/hyperlinkcolor" val="tx"/>
                    </a:ext>
                  </a:extLst>
                </a:hlinkClick>
              </a:rPr>
              <a:t>AAUW-PA Board Handbook </a:t>
            </a:r>
            <a:r>
              <a:rPr lang="en-US" sz="1600" dirty="0"/>
              <a:t>Appendix 2.2 Program VP.</a:t>
            </a:r>
            <a:endParaRPr lang="en-US" sz="1200" dirty="0"/>
          </a:p>
        </p:txBody>
      </p:sp>
      <p:pic>
        <p:nvPicPr>
          <p:cNvPr id="8" name="Picture 7" descr="A microphone on a stand&#10;&#10;AI-generated content may be incorrect.">
            <a:extLst>
              <a:ext uri="{FF2B5EF4-FFF2-40B4-BE49-F238E27FC236}">
                <a16:creationId xmlns:a16="http://schemas.microsoft.com/office/drawing/2014/main" id="{CF535002-15CA-2469-5F8C-D402A8FB9300}"/>
              </a:ext>
            </a:extLst>
          </p:cNvPr>
          <p:cNvPicPr>
            <a:picLocks noChangeAspect="1"/>
          </p:cNvPicPr>
          <p:nvPr/>
        </p:nvPicPr>
        <p:blipFill>
          <a:blip r:embed="rId5"/>
          <a:stretch>
            <a:fillRect/>
          </a:stretch>
        </p:blipFill>
        <p:spPr>
          <a:xfrm>
            <a:off x="7842250" y="5314950"/>
            <a:ext cx="1879450" cy="1543050"/>
          </a:xfrm>
          <a:prstGeom prst="rect">
            <a:avLst/>
          </a:prstGeom>
        </p:spPr>
      </p:pic>
    </p:spTree>
    <p:custDataLst>
      <p:tags r:id="rId1"/>
    </p:custDataLst>
    <p:extLst>
      <p:ext uri="{BB962C8B-B14F-4D97-AF65-F5344CB8AC3E}">
        <p14:creationId xmlns:p14="http://schemas.microsoft.com/office/powerpoint/2010/main" val="320084993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8554F-66D8-F17A-06F9-8E3058945FF5}"/>
              </a:ext>
            </a:extLst>
          </p:cNvPr>
          <p:cNvSpPr>
            <a:spLocks noGrp="1"/>
          </p:cNvSpPr>
          <p:nvPr>
            <p:ph type="title"/>
          </p:nvPr>
        </p:nvSpPr>
        <p:spPr/>
        <p:txBody>
          <a:bodyPr/>
          <a:lstStyle/>
          <a:p>
            <a:r>
              <a:rPr lang="en-US" dirty="0"/>
              <a:t>Marketing and communications Vice-president</a:t>
            </a:r>
          </a:p>
        </p:txBody>
      </p:sp>
      <p:sp>
        <p:nvSpPr>
          <p:cNvPr id="3" name="Content Placeholder 2">
            <a:extLst>
              <a:ext uri="{FF2B5EF4-FFF2-40B4-BE49-F238E27FC236}">
                <a16:creationId xmlns:a16="http://schemas.microsoft.com/office/drawing/2014/main" id="{877EB489-CA81-84ED-5E72-B2B7CB1AC4F7}"/>
              </a:ext>
            </a:extLst>
          </p:cNvPr>
          <p:cNvSpPr>
            <a:spLocks noGrp="1"/>
          </p:cNvSpPr>
          <p:nvPr>
            <p:ph sz="half" idx="1"/>
          </p:nvPr>
        </p:nvSpPr>
        <p:spPr>
          <a:xfrm>
            <a:off x="581196" y="2641599"/>
            <a:ext cx="5422390" cy="3670301"/>
          </a:xfrm>
        </p:spPr>
        <p:txBody>
          <a:bodyPr>
            <a:normAutofit fontScale="62500" lnSpcReduction="20000"/>
          </a:bodyPr>
          <a:lstStyle/>
          <a:p>
            <a:pPr marL="0" indent="0">
              <a:buNone/>
            </a:pPr>
            <a:r>
              <a:rPr lang="en-US" sz="2500" dirty="0"/>
              <a:t>Key Responsibilities:</a:t>
            </a:r>
          </a:p>
          <a:p>
            <a:r>
              <a:rPr lang="en-US" sz="2200" dirty="0"/>
              <a:t>Planning and Collaboration:</a:t>
            </a:r>
          </a:p>
          <a:p>
            <a:pPr lvl="1"/>
            <a:r>
              <a:rPr lang="en-US" sz="2000" dirty="0"/>
              <a:t>Develop a communications plan for the state, especially for any state meetings.</a:t>
            </a:r>
          </a:p>
          <a:p>
            <a:pPr lvl="1"/>
            <a:r>
              <a:rPr lang="en-US" sz="2000" dirty="0"/>
              <a:t>Ensure a consistent look to and content for communications by branches and the state.</a:t>
            </a:r>
          </a:p>
          <a:p>
            <a:pPr lvl="1"/>
            <a:r>
              <a:rPr lang="en-US" sz="2000" dirty="0"/>
              <a:t>Work closely with the social media coordinator and other board members.</a:t>
            </a:r>
          </a:p>
          <a:p>
            <a:pPr lvl="1"/>
            <a:r>
              <a:rPr lang="en-US" sz="2000" dirty="0"/>
              <a:t>Oversee the mass email account.</a:t>
            </a:r>
          </a:p>
          <a:p>
            <a:pPr lvl="1"/>
            <a:r>
              <a:rPr lang="en-US" sz="2000" dirty="0"/>
              <a:t>Assist branches with their communications and publications.</a:t>
            </a:r>
          </a:p>
          <a:p>
            <a:r>
              <a:rPr lang="en-US" sz="2200" dirty="0"/>
              <a:t>Creation and Production:</a:t>
            </a:r>
          </a:p>
          <a:p>
            <a:pPr lvl="1"/>
            <a:r>
              <a:rPr lang="en-US" sz="2000" dirty="0"/>
              <a:t>Create and distribute the </a:t>
            </a:r>
            <a:r>
              <a:rPr lang="en-US" sz="2000" i="1" dirty="0" err="1"/>
              <a:t>Keystoner</a:t>
            </a:r>
            <a:r>
              <a:rPr lang="en-US" sz="2000" dirty="0"/>
              <a:t>, for which board members will contribute content.</a:t>
            </a:r>
          </a:p>
          <a:p>
            <a:pPr lvl="1"/>
            <a:r>
              <a:rPr lang="en-US" sz="2000" dirty="0"/>
              <a:t>Create and publish the annual state Yearbook, for which board members will contribute content.</a:t>
            </a:r>
          </a:p>
        </p:txBody>
      </p:sp>
      <p:sp>
        <p:nvSpPr>
          <p:cNvPr id="4" name="Content Placeholder 3">
            <a:extLst>
              <a:ext uri="{FF2B5EF4-FFF2-40B4-BE49-F238E27FC236}">
                <a16:creationId xmlns:a16="http://schemas.microsoft.com/office/drawing/2014/main" id="{884C7004-7131-AAFD-3676-D88F405158A1}"/>
              </a:ext>
            </a:extLst>
          </p:cNvPr>
          <p:cNvSpPr>
            <a:spLocks noGrp="1"/>
          </p:cNvSpPr>
          <p:nvPr>
            <p:ph sz="half" idx="2"/>
          </p:nvPr>
        </p:nvSpPr>
        <p:spPr>
          <a:xfrm>
            <a:off x="6188417" y="2535559"/>
            <a:ext cx="5422390" cy="1903280"/>
          </a:xfrm>
        </p:spPr>
        <p:txBody>
          <a:bodyPr>
            <a:normAutofit fontScale="62500" lnSpcReduction="20000"/>
          </a:bodyPr>
          <a:lstStyle/>
          <a:p>
            <a:pPr marL="0" indent="0">
              <a:buNone/>
            </a:pPr>
            <a:r>
              <a:rPr lang="en-US" sz="2200" dirty="0"/>
              <a:t>Preferred Qualifications/Skills:</a:t>
            </a:r>
          </a:p>
          <a:p>
            <a:r>
              <a:rPr lang="en-US" sz="2100" dirty="0"/>
              <a:t>Strong communication and design skills</a:t>
            </a:r>
          </a:p>
          <a:p>
            <a:r>
              <a:rPr lang="en-US" sz="2100" dirty="0"/>
              <a:t>Attention to detail</a:t>
            </a:r>
          </a:p>
          <a:p>
            <a:r>
              <a:rPr lang="en-US" sz="2100" dirty="0"/>
              <a:t>Knowledge of publication techniques and technology and other communication strategies.</a:t>
            </a:r>
          </a:p>
          <a:p>
            <a:r>
              <a:rPr lang="en-US" sz="2100" dirty="0"/>
              <a:t>Ability to communicate financial information clearly to stakeholders</a:t>
            </a:r>
          </a:p>
        </p:txBody>
      </p:sp>
      <p:sp>
        <p:nvSpPr>
          <p:cNvPr id="6" name="TextBox 5">
            <a:extLst>
              <a:ext uri="{FF2B5EF4-FFF2-40B4-BE49-F238E27FC236}">
                <a16:creationId xmlns:a16="http://schemas.microsoft.com/office/drawing/2014/main" id="{A496D802-7D25-FA43-59E3-629292781E0D}"/>
              </a:ext>
            </a:extLst>
          </p:cNvPr>
          <p:cNvSpPr txBox="1"/>
          <p:nvPr/>
        </p:nvSpPr>
        <p:spPr>
          <a:xfrm>
            <a:off x="380537" y="1834387"/>
            <a:ext cx="11430925" cy="584775"/>
          </a:xfrm>
          <a:prstGeom prst="rect">
            <a:avLst/>
          </a:prstGeom>
          <a:noFill/>
        </p:spPr>
        <p:txBody>
          <a:bodyPr wrap="square">
            <a:spAutoFit/>
          </a:bodyPr>
          <a:lstStyle/>
          <a:p>
            <a:pPr algn="ctr"/>
            <a:r>
              <a:rPr lang="en-US" sz="1600" u="sng" dirty="0">
                <a:solidFill>
                  <a:schemeClr val="tx2"/>
                </a:solidFill>
              </a:rPr>
              <a:t>The Marketing and Communications VP is specifically responsible for </a:t>
            </a:r>
            <a:r>
              <a:rPr lang="en-US" sz="1600" u="sng" dirty="0"/>
              <a:t>developing strategy and managing state communications to members and the public, ensuring that the brand image is consistently upheld, and enhancing visibility across the state</a:t>
            </a:r>
            <a:r>
              <a:rPr lang="en-US" sz="1600" u="sng" dirty="0">
                <a:solidFill>
                  <a:schemeClr val="tx2"/>
                </a:solidFill>
              </a:rPr>
              <a:t>.</a:t>
            </a:r>
          </a:p>
        </p:txBody>
      </p:sp>
      <p:sp>
        <p:nvSpPr>
          <p:cNvPr id="7" name="Content Placeholder 3">
            <a:extLst>
              <a:ext uri="{FF2B5EF4-FFF2-40B4-BE49-F238E27FC236}">
                <a16:creationId xmlns:a16="http://schemas.microsoft.com/office/drawing/2014/main" id="{26AA9144-9B9E-71EF-186A-CE94F2CFF1EB}"/>
              </a:ext>
            </a:extLst>
          </p:cNvPr>
          <p:cNvSpPr txBox="1">
            <a:spLocks/>
          </p:cNvSpPr>
          <p:nvPr/>
        </p:nvSpPr>
        <p:spPr>
          <a:xfrm>
            <a:off x="6188414" y="4165600"/>
            <a:ext cx="5422390" cy="1353322"/>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sz="1600" dirty="0"/>
              <a:t>For more details regarding this role, please review the </a:t>
            </a:r>
            <a:r>
              <a:rPr lang="en-US" sz="1600" dirty="0">
                <a:solidFill>
                  <a:srgbClr val="0070C0"/>
                </a:solidFill>
                <a:hlinkClick r:id="rId4" action="ppaction://hlinkfile">
                  <a:extLst>
                    <a:ext uri="{A12FA001-AC4F-418D-AE19-62706E023703}">
                      <ahyp:hlinkClr xmlns:ahyp="http://schemas.microsoft.com/office/drawing/2018/hyperlinkcolor" val="tx"/>
                    </a:ext>
                  </a:extLst>
                </a:hlinkClick>
              </a:rPr>
              <a:t>AAUW-PA Board Handbook </a:t>
            </a:r>
            <a:r>
              <a:rPr lang="en-US" sz="1600" dirty="0"/>
              <a:t>Appendix 2.4 Marketing and Communications VP.</a:t>
            </a:r>
            <a:endParaRPr lang="en-US" sz="1200" dirty="0"/>
          </a:p>
        </p:txBody>
      </p:sp>
      <p:pic>
        <p:nvPicPr>
          <p:cNvPr id="5" name="Picture 4">
            <a:extLst>
              <a:ext uri="{FF2B5EF4-FFF2-40B4-BE49-F238E27FC236}">
                <a16:creationId xmlns:a16="http://schemas.microsoft.com/office/drawing/2014/main" id="{3482F3A5-3DA8-5498-0550-6AC7E732E2FC}"/>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8899610" y="4529133"/>
            <a:ext cx="2609310" cy="2573867"/>
          </a:xfrm>
          <a:prstGeom prst="rect">
            <a:avLst/>
          </a:prstGeom>
        </p:spPr>
      </p:pic>
    </p:spTree>
    <p:custDataLst>
      <p:tags r:id="rId1"/>
    </p:custDataLst>
    <p:extLst>
      <p:ext uri="{BB962C8B-B14F-4D97-AF65-F5344CB8AC3E}">
        <p14:creationId xmlns:p14="http://schemas.microsoft.com/office/powerpoint/2010/main" val="11717206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C0B33-09D4-8097-174B-186A3BFF6DFC}"/>
              </a:ext>
            </a:extLst>
          </p:cNvPr>
          <p:cNvSpPr>
            <a:spLocks noGrp="1"/>
          </p:cNvSpPr>
          <p:nvPr>
            <p:ph type="title"/>
          </p:nvPr>
        </p:nvSpPr>
        <p:spPr/>
        <p:txBody>
          <a:bodyPr/>
          <a:lstStyle/>
          <a:p>
            <a:r>
              <a:rPr lang="en-US" dirty="0"/>
              <a:t>IMPORTANT THINGS TO NOTE</a:t>
            </a:r>
          </a:p>
        </p:txBody>
      </p:sp>
      <p:sp>
        <p:nvSpPr>
          <p:cNvPr id="3" name="Content Placeholder 2">
            <a:extLst>
              <a:ext uri="{FF2B5EF4-FFF2-40B4-BE49-F238E27FC236}">
                <a16:creationId xmlns:a16="http://schemas.microsoft.com/office/drawing/2014/main" id="{F03E4520-67FA-90F2-00AD-2C491E24C1CC}"/>
              </a:ext>
            </a:extLst>
          </p:cNvPr>
          <p:cNvSpPr>
            <a:spLocks noGrp="1"/>
          </p:cNvSpPr>
          <p:nvPr>
            <p:ph idx="1"/>
          </p:nvPr>
        </p:nvSpPr>
        <p:spPr>
          <a:xfrm>
            <a:off x="581192" y="2180496"/>
            <a:ext cx="11029615" cy="4254171"/>
          </a:xfrm>
        </p:spPr>
        <p:txBody>
          <a:bodyPr>
            <a:normAutofit lnSpcReduction="10000"/>
          </a:bodyPr>
          <a:lstStyle/>
          <a:p>
            <a:r>
              <a:rPr lang="en-US" b="1" dirty="0">
                <a:solidFill>
                  <a:schemeClr val="tx1"/>
                </a:solidFill>
              </a:rPr>
              <a:t>Sharing responsibilities: </a:t>
            </a:r>
            <a:r>
              <a:rPr lang="en-US" dirty="0">
                <a:solidFill>
                  <a:schemeClr val="tx1"/>
                </a:solidFill>
              </a:rPr>
              <a:t>Co-officers are most welcome and very helpful, and all officers can constitute committees to help with the work.</a:t>
            </a:r>
          </a:p>
          <a:p>
            <a:r>
              <a:rPr lang="en-US" b="1" dirty="0"/>
              <a:t>Meeting obligations: </a:t>
            </a:r>
            <a:r>
              <a:rPr lang="en-US" dirty="0"/>
              <a:t>The state board meets four times annually, usually in June, October, January, and April or May. The January meeting is typically held on Zoom. Other meetings are expected to be in person but may be virtual.</a:t>
            </a:r>
          </a:p>
          <a:p>
            <a:r>
              <a:rPr lang="en-US" b="1" dirty="0"/>
              <a:t>Board expenses: </a:t>
            </a:r>
            <a:r>
              <a:rPr lang="en-US" dirty="0"/>
              <a:t>Expenses</a:t>
            </a:r>
            <a:r>
              <a:rPr lang="en-US" b="1" dirty="0"/>
              <a:t> </a:t>
            </a:r>
            <a:r>
              <a:rPr lang="en-US" dirty="0"/>
              <a:t>related to the position and most expenses for attendance at in-person meetings, when they are held, are reimbursed by AAUW-PA. </a:t>
            </a:r>
          </a:p>
          <a:p>
            <a:r>
              <a:rPr lang="en-US" b="1" dirty="0"/>
              <a:t>Branch counterparts</a:t>
            </a:r>
            <a:r>
              <a:rPr lang="en-US" dirty="0"/>
              <a:t>: All board members are responsible for assisting and facilitating the work of their branch counterparts.</a:t>
            </a:r>
          </a:p>
          <a:p>
            <a:r>
              <a:rPr lang="en-US" dirty="0"/>
              <a:t>All board members have additional responsibilities as designated by the board and, within limits, the latitude to determine how to meet all responsibilities.</a:t>
            </a:r>
          </a:p>
          <a:p>
            <a:r>
              <a:rPr lang="en-US" dirty="0"/>
              <a:t>Additional details about each officer’s responsibilities are available upon request. Contact </a:t>
            </a:r>
            <a:r>
              <a:rPr lang="en-US" dirty="0" err="1">
                <a:solidFill>
                  <a:srgbClr val="0070C0"/>
                </a:solidFill>
                <a:hlinkClick r:id="rId2">
                  <a:extLst>
                    <a:ext uri="{A12FA001-AC4F-418D-AE19-62706E023703}">
                      <ahyp:hlinkClr xmlns:ahyp="http://schemas.microsoft.com/office/drawing/2018/hyperlinkcolor" val="tx"/>
                    </a:ext>
                  </a:extLst>
                </a:hlinkClick>
              </a:rPr>
              <a:t>aauwpanominations@gmail.com</a:t>
            </a:r>
            <a:endParaRPr lang="en-US" dirty="0">
              <a:solidFill>
                <a:srgbClr val="0070C0"/>
              </a:solidFill>
            </a:endParaRPr>
          </a:p>
          <a:p>
            <a:endParaRPr lang="en-US" dirty="0"/>
          </a:p>
        </p:txBody>
      </p:sp>
    </p:spTree>
    <p:extLst>
      <p:ext uri="{BB962C8B-B14F-4D97-AF65-F5344CB8AC3E}">
        <p14:creationId xmlns:p14="http://schemas.microsoft.com/office/powerpoint/2010/main" val="2635054479"/>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2167</TotalTime>
  <Words>1466</Words>
  <Application>Microsoft Office PowerPoint</Application>
  <PresentationFormat>Widescreen</PresentationFormat>
  <Paragraphs>149</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Gill Sans MT</vt:lpstr>
      <vt:lpstr>Wingdings 2</vt:lpstr>
      <vt:lpstr>Dividend</vt:lpstr>
      <vt:lpstr>AAUW Pennsylvania state board</vt:lpstr>
      <vt:lpstr>State Board Composition</vt:lpstr>
      <vt:lpstr>Current aauw pa state board members</vt:lpstr>
      <vt:lpstr>Why serve on the aauw pa state board?</vt:lpstr>
      <vt:lpstr>Open positions for 2026-2028</vt:lpstr>
      <vt:lpstr>president</vt:lpstr>
      <vt:lpstr>Program Vice-President</vt:lpstr>
      <vt:lpstr>Marketing and communications Vice-president</vt:lpstr>
      <vt:lpstr>IMPORTANT THINGS TO NOTE</vt:lpstr>
      <vt:lpstr>Here’s how to become a candidate!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Kacie Kirkpatrick</dc:creator>
  <cp:lastModifiedBy>Deborah Mack</cp:lastModifiedBy>
  <cp:revision>153</cp:revision>
  <dcterms:created xsi:type="dcterms:W3CDTF">2024-09-23T20:07:36Z</dcterms:created>
  <dcterms:modified xsi:type="dcterms:W3CDTF">2025-10-13T16:13:20Z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651650CD-0D0A-4DE4-83F4-71EA192B8A39</vt:lpwstr>
  </property>
  <property fmtid="{D5CDD505-2E9C-101B-9397-08002B2CF9AE}" pid="3" name="ArticulatePath">
    <vt:lpwstr>AAUW PA State Board 2026-2028 Elections</vt:lpwstr>
  </property>
</Properties>
</file>