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1"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2"/>
  </p:notesMasterIdLst>
  <p:sldIdLst>
    <p:sldId id="256" r:id="rId2"/>
    <p:sldId id="259" r:id="rId3"/>
    <p:sldId id="257" r:id="rId4"/>
    <p:sldId id="270" r:id="rId5"/>
    <p:sldId id="258" r:id="rId6"/>
    <p:sldId id="269" r:id="rId7"/>
    <p:sldId id="267" r:id="rId8"/>
    <p:sldId id="268" r:id="rId9"/>
    <p:sldId id="26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157" autoAdjust="0"/>
    <p:restoredTop sz="94660"/>
  </p:normalViewPr>
  <p:slideViewPr>
    <p:cSldViewPr snapToGrid="0">
      <p:cViewPr varScale="1">
        <p:scale>
          <a:sx n="56" d="100"/>
          <a:sy n="56" d="100"/>
        </p:scale>
        <p:origin x="78" y="10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F4D6F2-A254-4072-B91D-836003784647}" type="datetimeFigureOut">
              <a:rPr lang="en-US" smtClean="0"/>
              <a:t>10/10/2024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AB398-BD31-4514-AF3B-58286094FFA7}" type="slidenum">
              <a:rPr lang="en-US" smtClean="0"/>
              <a:t>‹#›</a:t>
            </a:fld>
            <a:endParaRPr lang="en-US"/>
          </a:p>
        </p:txBody>
      </p:sp>
    </p:spTree>
    <p:extLst>
      <p:ext uri="{BB962C8B-B14F-4D97-AF65-F5344CB8AC3E}">
        <p14:creationId xmlns:p14="http://schemas.microsoft.com/office/powerpoint/2010/main" val="4285755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1</a:t>
            </a:fld>
            <a:endParaRPr lang="en-US"/>
          </a:p>
        </p:txBody>
      </p:sp>
    </p:spTree>
    <p:extLst>
      <p:ext uri="{BB962C8B-B14F-4D97-AF65-F5344CB8AC3E}">
        <p14:creationId xmlns:p14="http://schemas.microsoft.com/office/powerpoint/2010/main" val="1428468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10</a:t>
            </a:fld>
            <a:endParaRPr lang="en-US"/>
          </a:p>
        </p:txBody>
      </p:sp>
    </p:spTree>
    <p:extLst>
      <p:ext uri="{BB962C8B-B14F-4D97-AF65-F5344CB8AC3E}">
        <p14:creationId xmlns:p14="http://schemas.microsoft.com/office/powerpoint/2010/main" val="4159393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2</a:t>
            </a:fld>
            <a:endParaRPr lang="en-US"/>
          </a:p>
        </p:txBody>
      </p:sp>
    </p:spTree>
    <p:extLst>
      <p:ext uri="{BB962C8B-B14F-4D97-AF65-F5344CB8AC3E}">
        <p14:creationId xmlns:p14="http://schemas.microsoft.com/office/powerpoint/2010/main" val="147041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AB398-BD31-4514-AF3B-58286094FFA7}" type="slidenum">
              <a:rPr lang="en-US" smtClean="0"/>
              <a:t>3</a:t>
            </a:fld>
            <a:endParaRPr lang="en-US"/>
          </a:p>
        </p:txBody>
      </p:sp>
    </p:spTree>
    <p:extLst>
      <p:ext uri="{BB962C8B-B14F-4D97-AF65-F5344CB8AC3E}">
        <p14:creationId xmlns:p14="http://schemas.microsoft.com/office/powerpoint/2010/main" val="76164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4</a:t>
            </a:fld>
            <a:endParaRPr lang="en-US"/>
          </a:p>
        </p:txBody>
      </p:sp>
    </p:spTree>
    <p:extLst>
      <p:ext uri="{BB962C8B-B14F-4D97-AF65-F5344CB8AC3E}">
        <p14:creationId xmlns:p14="http://schemas.microsoft.com/office/powerpoint/2010/main" val="3210116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5</a:t>
            </a:fld>
            <a:endParaRPr lang="en-US"/>
          </a:p>
        </p:txBody>
      </p:sp>
    </p:spTree>
    <p:extLst>
      <p:ext uri="{BB962C8B-B14F-4D97-AF65-F5344CB8AC3E}">
        <p14:creationId xmlns:p14="http://schemas.microsoft.com/office/powerpoint/2010/main" val="2464099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6</a:t>
            </a:fld>
            <a:endParaRPr lang="en-US"/>
          </a:p>
        </p:txBody>
      </p:sp>
    </p:spTree>
    <p:extLst>
      <p:ext uri="{BB962C8B-B14F-4D97-AF65-F5344CB8AC3E}">
        <p14:creationId xmlns:p14="http://schemas.microsoft.com/office/powerpoint/2010/main" val="1940172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7</a:t>
            </a:fld>
            <a:endParaRPr lang="en-US"/>
          </a:p>
        </p:txBody>
      </p:sp>
    </p:spTree>
    <p:extLst>
      <p:ext uri="{BB962C8B-B14F-4D97-AF65-F5344CB8AC3E}">
        <p14:creationId xmlns:p14="http://schemas.microsoft.com/office/powerpoint/2010/main" val="3725169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8</a:t>
            </a:fld>
            <a:endParaRPr lang="en-US"/>
          </a:p>
        </p:txBody>
      </p:sp>
    </p:spTree>
    <p:extLst>
      <p:ext uri="{BB962C8B-B14F-4D97-AF65-F5344CB8AC3E}">
        <p14:creationId xmlns:p14="http://schemas.microsoft.com/office/powerpoint/2010/main" val="2968727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6AB398-BD31-4514-AF3B-58286094FFA7}" type="slidenum">
              <a:rPr lang="en-US" smtClean="0"/>
              <a:t>9</a:t>
            </a:fld>
            <a:endParaRPr lang="en-US"/>
          </a:p>
        </p:txBody>
      </p:sp>
    </p:spTree>
    <p:extLst>
      <p:ext uri="{BB962C8B-B14F-4D97-AF65-F5344CB8AC3E}">
        <p14:creationId xmlns:p14="http://schemas.microsoft.com/office/powerpoint/2010/main" val="280808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4164317"/>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7360994"/>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94934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689383"/>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758709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3111958"/>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6177420"/>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4779001"/>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593785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733216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889335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05357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kaciekirkpatrick@yahoo.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sqv5214@ps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auw-pa.aauw.net/about/boar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pixabay.com/en/leader-women-walking-female-purple-312276/"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AAUW-PA-Board-Handbook-with-Appendic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AAUW-PA-Board-Handbook-with-Appendices.pdf"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s://pixabay.com/de/teamwork-team-zahnrad-zahnr%C3%A4der-2198961/"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AAUW-PA-Board-Handbook-with-Appendices.pdf"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hyperlink" Target="https://pixabay.com/illustrations/business-secretary-work-office-2294966/" TargetMode="Externa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hyperlink" Target="AAUW-PA-Board-Handbook-with-Appendices.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hyperlink" Target="https://www.rawpixel.com/search/money" TargetMode="External"/><Relationship Id="rId4" Type="http://schemas.openxmlformats.org/officeDocument/2006/relationships/image" Target="../media/image7.1"/></Relationships>
</file>

<file path=ppt/slides/_rels/slide9.xml.rels><?xml version="1.0" encoding="UTF-8" standalone="yes"?>
<Relationships xmlns="http://schemas.openxmlformats.org/package/2006/relationships"><Relationship Id="rId3" Type="http://schemas.openxmlformats.org/officeDocument/2006/relationships/hyperlink" Target="https://aauw-pa.aauw.net/files/2024/10/Candidate-Application-Form-2025-2027-correcte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file:///C:\Users\kacie\Downloads\AAUW-Member-or-AAUW-Branch-Nomination-Candidate-Form-2025-2027%20(1).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28A9A8-3229-5F26-EEAB-CAEE98A30F88}"/>
              </a:ext>
            </a:extLst>
          </p:cNvPr>
          <p:cNvSpPr>
            <a:spLocks noGrp="1"/>
          </p:cNvSpPr>
          <p:nvPr>
            <p:ph type="ctrTitle"/>
          </p:nvPr>
        </p:nvSpPr>
        <p:spPr/>
        <p:txBody>
          <a:bodyPr/>
          <a:lstStyle/>
          <a:p>
            <a:r>
              <a:rPr lang="en-US" dirty="0"/>
              <a:t>AAUW Pennsylvania state board</a:t>
            </a:r>
          </a:p>
        </p:txBody>
      </p:sp>
      <p:sp>
        <p:nvSpPr>
          <p:cNvPr id="3" name="Subtitle 2">
            <a:extLst>
              <a:ext uri="{FF2B5EF4-FFF2-40B4-BE49-F238E27FC236}">
                <a16:creationId xmlns:a16="http://schemas.microsoft.com/office/drawing/2014/main" xmlns="" id="{0CFBA99C-D94A-8ECB-5DC4-C2F715975FBD}"/>
              </a:ext>
            </a:extLst>
          </p:cNvPr>
          <p:cNvSpPr>
            <a:spLocks noGrp="1"/>
          </p:cNvSpPr>
          <p:nvPr>
            <p:ph type="subTitle" idx="1"/>
          </p:nvPr>
        </p:nvSpPr>
        <p:spPr/>
        <p:txBody>
          <a:bodyPr/>
          <a:lstStyle/>
          <a:p>
            <a:r>
              <a:rPr lang="en-US" b="1" dirty="0"/>
              <a:t>2025-2027 Officer Election</a:t>
            </a:r>
          </a:p>
        </p:txBody>
      </p:sp>
      <p:pic>
        <p:nvPicPr>
          <p:cNvPr id="5" name="Picture 4">
            <a:extLst>
              <a:ext uri="{FF2B5EF4-FFF2-40B4-BE49-F238E27FC236}">
                <a16:creationId xmlns:a16="http://schemas.microsoft.com/office/drawing/2014/main" xmlns="" id="{03CD91C2-AA39-387D-D6BC-4161E0DA9A2E}"/>
              </a:ext>
            </a:extLst>
          </p:cNvPr>
          <p:cNvPicPr>
            <a:picLocks noChangeAspect="1"/>
          </p:cNvPicPr>
          <p:nvPr/>
        </p:nvPicPr>
        <p:blipFill>
          <a:blip r:embed="rId3"/>
          <a:stretch>
            <a:fillRect/>
          </a:stretch>
        </p:blipFill>
        <p:spPr>
          <a:xfrm>
            <a:off x="9192847" y="4913232"/>
            <a:ext cx="2516805" cy="1475013"/>
          </a:xfrm>
          <a:prstGeom prst="rect">
            <a:avLst/>
          </a:prstGeom>
        </p:spPr>
      </p:pic>
    </p:spTree>
    <p:extLst>
      <p:ext uri="{BB962C8B-B14F-4D97-AF65-F5344CB8AC3E}">
        <p14:creationId xmlns:p14="http://schemas.microsoft.com/office/powerpoint/2010/main" val="274134949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7BD806-37A1-9185-D3FF-A09322B57FA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xmlns="" id="{9B3915C3-1DC5-F429-BE36-889259D7F249}"/>
              </a:ext>
            </a:extLst>
          </p:cNvPr>
          <p:cNvSpPr>
            <a:spLocks noGrp="1"/>
          </p:cNvSpPr>
          <p:nvPr>
            <p:ph idx="1"/>
          </p:nvPr>
        </p:nvSpPr>
        <p:spPr>
          <a:xfrm>
            <a:off x="581192" y="2180496"/>
            <a:ext cx="11029615" cy="3975348"/>
          </a:xfrm>
        </p:spPr>
        <p:txBody>
          <a:bodyPr>
            <a:normAutofit fontScale="85000" lnSpcReduction="20000"/>
          </a:bodyPr>
          <a:lstStyle/>
          <a:p>
            <a:pPr marL="0" indent="0">
              <a:buNone/>
            </a:pPr>
            <a:r>
              <a:rPr lang="en-US" dirty="0"/>
              <a:t>Contact any member of the Nominating Committee:</a:t>
            </a:r>
          </a:p>
          <a:p>
            <a:endParaRPr lang="en-US" dirty="0"/>
          </a:p>
          <a:p>
            <a:r>
              <a:rPr lang="en-US" dirty="0"/>
              <a:t>Deb Roney (Huntingdon and Carlisle Branches), Co-Chair - </a:t>
            </a:r>
            <a:r>
              <a:rPr lang="en-US" u="sng" dirty="0">
                <a:solidFill>
                  <a:srgbClr val="0070C0"/>
                </a:solidFill>
              </a:rPr>
              <a:t>aauwpanominations@gmail.com</a:t>
            </a:r>
          </a:p>
          <a:p>
            <a:endParaRPr lang="en-US" dirty="0"/>
          </a:p>
          <a:p>
            <a:r>
              <a:rPr lang="en-US" dirty="0"/>
              <a:t>Ann Pehle (Carlisle Branch), Co-Chair - </a:t>
            </a:r>
            <a:r>
              <a:rPr lang="en-US" u="sng" dirty="0">
                <a:solidFill>
                  <a:srgbClr val="0070C0"/>
                </a:solidFill>
              </a:rPr>
              <a:t>apehle@outlook.com</a:t>
            </a:r>
          </a:p>
          <a:p>
            <a:endParaRPr lang="en-US" dirty="0"/>
          </a:p>
          <a:p>
            <a:r>
              <a:rPr lang="en-US" dirty="0"/>
              <a:t>Eastern District — Eva Kaufmann (West Chester-Chester County Branch) - </a:t>
            </a:r>
            <a:r>
              <a:rPr lang="en-US" u="sng" dirty="0">
                <a:solidFill>
                  <a:srgbClr val="0070C0"/>
                </a:solidFill>
              </a:rPr>
              <a:t>ekaufmann1@gmail.com</a:t>
            </a:r>
          </a:p>
          <a:p>
            <a:endParaRPr lang="en-US" dirty="0"/>
          </a:p>
          <a:p>
            <a:r>
              <a:rPr lang="en-US" dirty="0"/>
              <a:t>Central District — Mary </a:t>
            </a:r>
            <a:r>
              <a:rPr lang="en-US" dirty="0" err="1"/>
              <a:t>Kratzer</a:t>
            </a:r>
            <a:r>
              <a:rPr lang="en-US" dirty="0"/>
              <a:t> (Harrisburg and Huntingdon Branches) - </a:t>
            </a:r>
            <a:r>
              <a:rPr lang="en-US" u="sng" dirty="0">
                <a:solidFill>
                  <a:srgbClr val="0070C0"/>
                </a:solidFill>
              </a:rPr>
              <a:t>mkratzer1@hotmail.com</a:t>
            </a:r>
          </a:p>
          <a:p>
            <a:endParaRPr lang="en-US" dirty="0"/>
          </a:p>
          <a:p>
            <a:r>
              <a:rPr lang="en-US" dirty="0"/>
              <a:t>Western District — Kacie Kirkpatrick (Beaver Valley Branch) - </a:t>
            </a:r>
            <a:r>
              <a:rPr lang="en-US" u="sng" dirty="0">
                <a:solidFill>
                  <a:srgbClr val="0070C0"/>
                </a:solidFill>
                <a:hlinkClick r:id="rId3">
                  <a:extLst>
                    <a:ext uri="{A12FA001-AC4F-418D-AE19-62706E023703}">
                      <ahyp:hlinkClr xmlns:ahyp="http://schemas.microsoft.com/office/drawing/2018/hyperlinkcolor" xmlns="" val="tx"/>
                    </a:ext>
                  </a:extLst>
                </a:hlinkClick>
              </a:rPr>
              <a:t>kaciekirkpatrick@yahoo</a:t>
            </a:r>
            <a:r>
              <a:rPr lang="en-US" u="sng" dirty="0">
                <a:solidFill>
                  <a:srgbClr val="828282"/>
                </a:solidFill>
                <a:hlinkClick r:id="rId3">
                  <a:extLst>
                    <a:ext uri="{A12FA001-AC4F-418D-AE19-62706E023703}">
                      <ahyp:hlinkClr xmlns:ahyp="http://schemas.microsoft.com/office/drawing/2018/hyperlinkcolor" xmlns="" val="tx"/>
                    </a:ext>
                  </a:extLst>
                </a:hlinkClick>
              </a:rPr>
              <a:t>.</a:t>
            </a:r>
            <a:r>
              <a:rPr lang="en-US" u="sng" dirty="0">
                <a:solidFill>
                  <a:srgbClr val="0070C0"/>
                </a:solidFill>
                <a:hlinkClick r:id="rId3">
                  <a:extLst>
                    <a:ext uri="{A12FA001-AC4F-418D-AE19-62706E023703}">
                      <ahyp:hlinkClr xmlns:ahyp="http://schemas.microsoft.com/office/drawing/2018/hyperlinkcolor" xmlns="" val="tx"/>
                    </a:ext>
                  </a:extLst>
                </a:hlinkClick>
              </a:rPr>
              <a:t>com</a:t>
            </a:r>
            <a:r>
              <a:rPr lang="en-US" u="sng" dirty="0">
                <a:solidFill>
                  <a:srgbClr val="0070C0"/>
                </a:solidFill>
              </a:rPr>
              <a:t/>
            </a:r>
            <a:br>
              <a:rPr lang="en-US" u="sng" dirty="0">
                <a:solidFill>
                  <a:srgbClr val="0070C0"/>
                </a:solidFill>
              </a:rPr>
            </a:br>
            <a:endParaRPr lang="en-US" u="sng" dirty="0">
              <a:solidFill>
                <a:srgbClr val="0070C0"/>
              </a:solidFill>
            </a:endParaRPr>
          </a:p>
          <a:p>
            <a:r>
              <a:rPr lang="en-US" dirty="0"/>
              <a:t>Central District Alternate — Sriya </a:t>
            </a:r>
            <a:r>
              <a:rPr lang="en-US" dirty="0" err="1"/>
              <a:t>Vontela</a:t>
            </a:r>
            <a:r>
              <a:rPr lang="en-US" dirty="0"/>
              <a:t> (State College Branch) - </a:t>
            </a:r>
            <a:r>
              <a:rPr lang="en-US" dirty="0">
                <a:solidFill>
                  <a:srgbClr val="0070C0"/>
                </a:solidFill>
                <a:hlinkClick r:id="rId4">
                  <a:extLst>
                    <a:ext uri="{A12FA001-AC4F-418D-AE19-62706E023703}">
                      <ahyp:hlinkClr xmlns:ahyp="http://schemas.microsoft.com/office/drawing/2018/hyperlinkcolor" xmlns="" val="tx"/>
                    </a:ext>
                  </a:extLst>
                </a:hlinkClick>
              </a:rPr>
              <a:t>sqv5214@psu.edu</a:t>
            </a:r>
            <a:r>
              <a:rPr lang="en-US" dirty="0">
                <a:solidFill>
                  <a:srgbClr val="0070C0"/>
                </a:solidFill>
              </a:rPr>
              <a:t> </a:t>
            </a:r>
          </a:p>
        </p:txBody>
      </p:sp>
    </p:spTree>
    <p:extLst>
      <p:ext uri="{BB962C8B-B14F-4D97-AF65-F5344CB8AC3E}">
        <p14:creationId xmlns:p14="http://schemas.microsoft.com/office/powerpoint/2010/main" val="201368010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95EF21-F575-868C-F2E8-8AC570DCB118}"/>
              </a:ext>
            </a:extLst>
          </p:cNvPr>
          <p:cNvSpPr>
            <a:spLocks noGrp="1"/>
          </p:cNvSpPr>
          <p:nvPr>
            <p:ph type="title"/>
          </p:nvPr>
        </p:nvSpPr>
        <p:spPr/>
        <p:txBody>
          <a:bodyPr/>
          <a:lstStyle/>
          <a:p>
            <a:r>
              <a:rPr lang="en-US" dirty="0"/>
              <a:t>State Board Composition</a:t>
            </a:r>
          </a:p>
        </p:txBody>
      </p:sp>
      <p:sp>
        <p:nvSpPr>
          <p:cNvPr id="3" name="Content Placeholder 2">
            <a:extLst>
              <a:ext uri="{FF2B5EF4-FFF2-40B4-BE49-F238E27FC236}">
                <a16:creationId xmlns:a16="http://schemas.microsoft.com/office/drawing/2014/main" xmlns="" id="{D753969B-5229-777B-28E7-86DFB328E008}"/>
              </a:ext>
            </a:extLst>
          </p:cNvPr>
          <p:cNvSpPr>
            <a:spLocks noGrp="1"/>
          </p:cNvSpPr>
          <p:nvPr>
            <p:ph idx="1"/>
          </p:nvPr>
        </p:nvSpPr>
        <p:spPr>
          <a:xfrm>
            <a:off x="581192" y="2477541"/>
            <a:ext cx="11029615" cy="3678303"/>
          </a:xfrm>
        </p:spPr>
        <p:txBody>
          <a:bodyPr/>
          <a:lstStyle/>
          <a:p>
            <a:r>
              <a:rPr lang="en-US" dirty="0"/>
              <a:t>The AAUW PA board consists of elected and appointed officers. </a:t>
            </a:r>
          </a:p>
          <a:p>
            <a:r>
              <a:rPr lang="en-US" dirty="0"/>
              <a:t>The elected officers or co-officers are the President, Program VP, Membership VP, Marketing &amp; Communications VP, Secretary, and Finance Officer.</a:t>
            </a:r>
          </a:p>
          <a:p>
            <a:r>
              <a:rPr lang="en-US" dirty="0"/>
              <a:t>These officers comprise the voting members of the Executive Committee. </a:t>
            </a:r>
          </a:p>
          <a:p>
            <a:r>
              <a:rPr lang="en-US" dirty="0"/>
              <a:t>The appointed officers fulfill the functions of administrative director and public policy and such other functions as deemed necessary by the PA Executive Committee.</a:t>
            </a:r>
          </a:p>
        </p:txBody>
      </p:sp>
      <p:pic>
        <p:nvPicPr>
          <p:cNvPr id="5" name="Picture 4">
            <a:extLst>
              <a:ext uri="{FF2B5EF4-FFF2-40B4-BE49-F238E27FC236}">
                <a16:creationId xmlns:a16="http://schemas.microsoft.com/office/drawing/2014/main" xmlns="" id="{6C1E7540-D680-364C-593B-E57B12902986}"/>
              </a:ext>
            </a:extLst>
          </p:cNvPr>
          <p:cNvPicPr>
            <a:picLocks noChangeAspect="1"/>
          </p:cNvPicPr>
          <p:nvPr/>
        </p:nvPicPr>
        <p:blipFill>
          <a:blip r:embed="rId3"/>
          <a:stretch>
            <a:fillRect/>
          </a:stretch>
        </p:blipFill>
        <p:spPr>
          <a:xfrm>
            <a:off x="3501034" y="1790956"/>
            <a:ext cx="5189929" cy="1373169"/>
          </a:xfrm>
          <a:prstGeom prst="rect">
            <a:avLst/>
          </a:prstGeom>
        </p:spPr>
      </p:pic>
    </p:spTree>
    <p:extLst>
      <p:ext uri="{BB962C8B-B14F-4D97-AF65-F5344CB8AC3E}">
        <p14:creationId xmlns:p14="http://schemas.microsoft.com/office/powerpoint/2010/main" val="120780104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4A6CEB-C1A9-F83B-9B86-6EE48C0CC64D}"/>
              </a:ext>
            </a:extLst>
          </p:cNvPr>
          <p:cNvSpPr>
            <a:spLocks noGrp="1"/>
          </p:cNvSpPr>
          <p:nvPr>
            <p:ph type="title"/>
          </p:nvPr>
        </p:nvSpPr>
        <p:spPr/>
        <p:txBody>
          <a:bodyPr/>
          <a:lstStyle/>
          <a:p>
            <a:r>
              <a:rPr lang="en-US" dirty="0"/>
              <a:t>Current </a:t>
            </a:r>
            <a:r>
              <a:rPr lang="en-US" dirty="0" err="1"/>
              <a:t>aauw</a:t>
            </a:r>
            <a:r>
              <a:rPr lang="en-US" dirty="0"/>
              <a:t> pa state board members</a:t>
            </a:r>
          </a:p>
        </p:txBody>
      </p:sp>
      <p:sp>
        <p:nvSpPr>
          <p:cNvPr id="7" name="TextBox 6">
            <a:extLst>
              <a:ext uri="{FF2B5EF4-FFF2-40B4-BE49-F238E27FC236}">
                <a16:creationId xmlns:a16="http://schemas.microsoft.com/office/drawing/2014/main" xmlns="" id="{0EB95EA9-3FF7-0447-B7D0-1FF3FA48EBCB}"/>
              </a:ext>
            </a:extLst>
          </p:cNvPr>
          <p:cNvSpPr txBox="1"/>
          <p:nvPr/>
        </p:nvSpPr>
        <p:spPr>
          <a:xfrm>
            <a:off x="2757802" y="6467134"/>
            <a:ext cx="6676392" cy="338554"/>
          </a:xfrm>
          <a:prstGeom prst="rect">
            <a:avLst/>
          </a:prstGeom>
          <a:noFill/>
        </p:spPr>
        <p:txBody>
          <a:bodyPr wrap="square">
            <a:spAutoFit/>
          </a:bodyPr>
          <a:lstStyle/>
          <a:p>
            <a:r>
              <a:rPr lang="en-US" sz="1600" dirty="0"/>
              <a:t>For contact information, please visit: </a:t>
            </a:r>
            <a:r>
              <a:rPr lang="en-US" sz="1600" dirty="0">
                <a:solidFill>
                  <a:srgbClr val="0070C0"/>
                </a:solidFill>
                <a:hlinkClick r:id="rId3">
                  <a:extLst>
                    <a:ext uri="{A12FA001-AC4F-418D-AE19-62706E023703}">
                      <ahyp:hlinkClr xmlns:ahyp="http://schemas.microsoft.com/office/drawing/2018/hyperlinkcolor" xmlns="" val="tx"/>
                    </a:ext>
                  </a:extLst>
                </a:hlinkClick>
              </a:rPr>
              <a:t>https://aauw-pa.aauw.net/about/board/</a:t>
            </a:r>
            <a:endParaRPr lang="en-US" sz="1600" dirty="0">
              <a:solidFill>
                <a:srgbClr val="0070C0"/>
              </a:solidFill>
            </a:endParaRPr>
          </a:p>
        </p:txBody>
      </p:sp>
      <p:graphicFrame>
        <p:nvGraphicFramePr>
          <p:cNvPr id="6" name="Table 5">
            <a:extLst>
              <a:ext uri="{FF2B5EF4-FFF2-40B4-BE49-F238E27FC236}">
                <a16:creationId xmlns:a16="http://schemas.microsoft.com/office/drawing/2014/main" xmlns="" id="{A36C77BA-C38A-49D5-40CD-174B7CA64C57}"/>
              </a:ext>
            </a:extLst>
          </p:cNvPr>
          <p:cNvGraphicFramePr>
            <a:graphicFrameLocks noGrp="1"/>
          </p:cNvGraphicFramePr>
          <p:nvPr>
            <p:extLst>
              <p:ext uri="{D42A27DB-BD31-4B8C-83A1-F6EECF244321}">
                <p14:modId xmlns:p14="http://schemas.microsoft.com/office/powerpoint/2010/main" val="1052355512"/>
              </p:ext>
            </p:extLst>
          </p:nvPr>
        </p:nvGraphicFramePr>
        <p:xfrm>
          <a:off x="2302508" y="1889090"/>
          <a:ext cx="7586981" cy="4404910"/>
        </p:xfrm>
        <a:graphic>
          <a:graphicData uri="http://schemas.openxmlformats.org/drawingml/2006/table">
            <a:tbl>
              <a:tblPr firstRow="1" bandRow="1">
                <a:tableStyleId>{5940675A-B579-460E-94D1-54222C63F5DA}</a:tableStyleId>
              </a:tblPr>
              <a:tblGrid>
                <a:gridCol w="3719222">
                  <a:extLst>
                    <a:ext uri="{9D8B030D-6E8A-4147-A177-3AD203B41FA5}">
                      <a16:colId xmlns:a16="http://schemas.microsoft.com/office/drawing/2014/main" xmlns="" val="44685901"/>
                    </a:ext>
                  </a:extLst>
                </a:gridCol>
                <a:gridCol w="3867759">
                  <a:extLst>
                    <a:ext uri="{9D8B030D-6E8A-4147-A177-3AD203B41FA5}">
                      <a16:colId xmlns:a16="http://schemas.microsoft.com/office/drawing/2014/main" xmlns="" val="2973851278"/>
                    </a:ext>
                  </a:extLst>
                </a:gridCol>
              </a:tblGrid>
              <a:tr h="280456">
                <a:tc>
                  <a:txBody>
                    <a:bodyPr/>
                    <a:lstStyle/>
                    <a:p>
                      <a:pPr algn="ctr"/>
                      <a:r>
                        <a:rPr lang="en-US" sz="1200" b="0" dirty="0"/>
                        <a:t>President</a:t>
                      </a:r>
                    </a:p>
                  </a:txBody>
                  <a:tcPr/>
                </a:tc>
                <a:tc>
                  <a:txBody>
                    <a:bodyPr/>
                    <a:lstStyle/>
                    <a:p>
                      <a:pPr algn="ctr"/>
                      <a:r>
                        <a:rPr lang="en-US" sz="1200" b="0" dirty="0"/>
                        <a:t>Cindy Hall (State College)</a:t>
                      </a:r>
                    </a:p>
                  </a:txBody>
                  <a:tcPr/>
                </a:tc>
                <a:extLst>
                  <a:ext uri="{0D108BD9-81ED-4DB2-BD59-A6C34878D82A}">
                    <a16:rowId xmlns:a16="http://schemas.microsoft.com/office/drawing/2014/main" xmlns="" val="1304689590"/>
                  </a:ext>
                </a:extLst>
              </a:tr>
              <a:tr h="280456">
                <a:tc>
                  <a:txBody>
                    <a:bodyPr/>
                    <a:lstStyle/>
                    <a:p>
                      <a:pPr algn="ctr"/>
                      <a:r>
                        <a:rPr lang="en-US" sz="1200" b="0" dirty="0"/>
                        <a:t>Program VP</a:t>
                      </a:r>
                    </a:p>
                  </a:txBody>
                  <a:tcPr/>
                </a:tc>
                <a:tc>
                  <a:txBody>
                    <a:bodyPr/>
                    <a:lstStyle/>
                    <a:p>
                      <a:pPr algn="ctr"/>
                      <a:r>
                        <a:rPr lang="en-US" sz="1200" b="0" dirty="0"/>
                        <a:t>Lori Woods (Indiana Co)</a:t>
                      </a:r>
                    </a:p>
                  </a:txBody>
                  <a:tcPr/>
                </a:tc>
                <a:extLst>
                  <a:ext uri="{0D108BD9-81ED-4DB2-BD59-A6C34878D82A}">
                    <a16:rowId xmlns:a16="http://schemas.microsoft.com/office/drawing/2014/main" xmlns="" val="178123846"/>
                  </a:ext>
                </a:extLst>
              </a:tr>
              <a:tr h="280456">
                <a:tc>
                  <a:txBody>
                    <a:bodyPr/>
                    <a:lstStyle/>
                    <a:p>
                      <a:pPr algn="ctr"/>
                      <a:r>
                        <a:rPr lang="en-US" sz="1200" b="0" dirty="0"/>
                        <a:t>Membership VP</a:t>
                      </a:r>
                    </a:p>
                  </a:txBody>
                  <a:tcPr/>
                </a:tc>
                <a:tc>
                  <a:txBody>
                    <a:bodyPr/>
                    <a:lstStyle/>
                    <a:p>
                      <a:pPr algn="ctr"/>
                      <a:r>
                        <a:rPr lang="en-US" sz="1200" b="0" dirty="0"/>
                        <a:t>Karen </a:t>
                      </a:r>
                      <a:r>
                        <a:rPr lang="en-US" sz="1200" b="0" dirty="0" err="1"/>
                        <a:t>Wellin</a:t>
                      </a:r>
                      <a:r>
                        <a:rPr lang="en-US" sz="1200" b="0" dirty="0"/>
                        <a:t> (Valley Forge)</a:t>
                      </a:r>
                    </a:p>
                  </a:txBody>
                  <a:tcPr/>
                </a:tc>
                <a:extLst>
                  <a:ext uri="{0D108BD9-81ED-4DB2-BD59-A6C34878D82A}">
                    <a16:rowId xmlns:a16="http://schemas.microsoft.com/office/drawing/2014/main" xmlns="" val="3970640117"/>
                  </a:ext>
                </a:extLst>
              </a:tr>
              <a:tr h="280456">
                <a:tc>
                  <a:txBody>
                    <a:bodyPr/>
                    <a:lstStyle/>
                    <a:p>
                      <a:pPr algn="ctr"/>
                      <a:r>
                        <a:rPr lang="en-US" sz="1200" b="0" dirty="0"/>
                        <a:t>Marketing &amp; Communications VP</a:t>
                      </a:r>
                    </a:p>
                  </a:txBody>
                  <a:tcPr/>
                </a:tc>
                <a:tc>
                  <a:txBody>
                    <a:bodyPr/>
                    <a:lstStyle/>
                    <a:p>
                      <a:pPr algn="ctr"/>
                      <a:r>
                        <a:rPr lang="en-US" sz="1200" b="0" dirty="0"/>
                        <a:t>Rebecca Gardner (Harrisburg)</a:t>
                      </a:r>
                    </a:p>
                  </a:txBody>
                  <a:tcPr/>
                </a:tc>
                <a:extLst>
                  <a:ext uri="{0D108BD9-81ED-4DB2-BD59-A6C34878D82A}">
                    <a16:rowId xmlns:a16="http://schemas.microsoft.com/office/drawing/2014/main" xmlns="" val="704791599"/>
                  </a:ext>
                </a:extLst>
              </a:tr>
              <a:tr h="280456">
                <a:tc>
                  <a:txBody>
                    <a:bodyPr/>
                    <a:lstStyle/>
                    <a:p>
                      <a:pPr algn="ctr"/>
                      <a:r>
                        <a:rPr lang="en-US" sz="1200" b="0" dirty="0"/>
                        <a:t>Finance Officer</a:t>
                      </a:r>
                    </a:p>
                  </a:txBody>
                  <a:tcPr/>
                </a:tc>
                <a:tc>
                  <a:txBody>
                    <a:bodyPr/>
                    <a:lstStyle/>
                    <a:p>
                      <a:pPr algn="ctr"/>
                      <a:r>
                        <a:rPr lang="en-US" sz="1200" b="0" dirty="0"/>
                        <a:t>Ann Echols (State College)</a:t>
                      </a:r>
                    </a:p>
                  </a:txBody>
                  <a:tcPr/>
                </a:tc>
                <a:extLst>
                  <a:ext uri="{0D108BD9-81ED-4DB2-BD59-A6C34878D82A}">
                    <a16:rowId xmlns:a16="http://schemas.microsoft.com/office/drawing/2014/main" xmlns="" val="2603554020"/>
                  </a:ext>
                </a:extLst>
              </a:tr>
              <a:tr h="280456">
                <a:tc>
                  <a:txBody>
                    <a:bodyPr/>
                    <a:lstStyle/>
                    <a:p>
                      <a:pPr algn="ctr"/>
                      <a:r>
                        <a:rPr lang="en-US" sz="1200" b="0" dirty="0"/>
                        <a:t>Secretary</a:t>
                      </a:r>
                    </a:p>
                  </a:txBody>
                  <a:tcPr/>
                </a:tc>
                <a:tc>
                  <a:txBody>
                    <a:bodyPr/>
                    <a:lstStyle/>
                    <a:p>
                      <a:pPr algn="ctr"/>
                      <a:r>
                        <a:rPr lang="en-US" sz="1200" b="0" dirty="0"/>
                        <a:t>Charlotte Ridge (Huntingdon)</a:t>
                      </a:r>
                    </a:p>
                  </a:txBody>
                  <a:tcPr/>
                </a:tc>
                <a:extLst>
                  <a:ext uri="{0D108BD9-81ED-4DB2-BD59-A6C34878D82A}">
                    <a16:rowId xmlns:a16="http://schemas.microsoft.com/office/drawing/2014/main" xmlns="" val="2338028198"/>
                  </a:ext>
                </a:extLst>
              </a:tr>
              <a:tr h="280456">
                <a:tc>
                  <a:txBody>
                    <a:bodyPr/>
                    <a:lstStyle/>
                    <a:p>
                      <a:pPr algn="ctr"/>
                      <a:r>
                        <a:rPr lang="en-US" sz="1200" b="0" dirty="0"/>
                        <a:t>Public Policy Chair</a:t>
                      </a:r>
                    </a:p>
                  </a:txBody>
                  <a:tcPr/>
                </a:tc>
                <a:tc>
                  <a:txBody>
                    <a:bodyPr/>
                    <a:lstStyle/>
                    <a:p>
                      <a:pPr algn="ctr"/>
                      <a:r>
                        <a:rPr lang="en-US" sz="1200" b="0" dirty="0"/>
                        <a:t>Sandra Miller (Easton/Bethlehem)</a:t>
                      </a:r>
                    </a:p>
                  </a:txBody>
                  <a:tcPr/>
                </a:tc>
                <a:extLst>
                  <a:ext uri="{0D108BD9-81ED-4DB2-BD59-A6C34878D82A}">
                    <a16:rowId xmlns:a16="http://schemas.microsoft.com/office/drawing/2014/main" xmlns="" val="1915857440"/>
                  </a:ext>
                </a:extLst>
              </a:tr>
              <a:tr h="280456">
                <a:tc>
                  <a:txBody>
                    <a:bodyPr/>
                    <a:lstStyle/>
                    <a:p>
                      <a:pPr algn="ctr"/>
                      <a:r>
                        <a:rPr lang="en-US" sz="1200" b="0" dirty="0"/>
                        <a:t>Administrative Director</a:t>
                      </a:r>
                    </a:p>
                  </a:txBody>
                  <a:tcPr/>
                </a:tc>
                <a:tc>
                  <a:txBody>
                    <a:bodyPr/>
                    <a:lstStyle/>
                    <a:p>
                      <a:pPr algn="ctr"/>
                      <a:r>
                        <a:rPr lang="en-US" sz="1200" b="0" dirty="0"/>
                        <a:t>Patricia Byerly (Pittsburgh)</a:t>
                      </a:r>
                    </a:p>
                  </a:txBody>
                  <a:tcPr/>
                </a:tc>
                <a:extLst>
                  <a:ext uri="{0D108BD9-81ED-4DB2-BD59-A6C34878D82A}">
                    <a16:rowId xmlns:a16="http://schemas.microsoft.com/office/drawing/2014/main" xmlns="" val="4272510191"/>
                  </a:ext>
                </a:extLst>
              </a:tr>
              <a:tr h="274162">
                <a:tc>
                  <a:txBody>
                    <a:bodyPr/>
                    <a:lstStyle/>
                    <a:p>
                      <a:pPr algn="ctr"/>
                      <a:r>
                        <a:rPr lang="en-US" sz="1200" b="0" dirty="0"/>
                        <a:t>Diversity and Inclusion Chair</a:t>
                      </a:r>
                    </a:p>
                  </a:txBody>
                  <a:tcPr/>
                </a:tc>
                <a:tc>
                  <a:txBody>
                    <a:bodyPr/>
                    <a:lstStyle/>
                    <a:p>
                      <a:pPr algn="ctr"/>
                      <a:r>
                        <a:rPr lang="en-US" sz="1200" b="0" dirty="0"/>
                        <a:t>Ajla Glavasevic Laussegger (National)</a:t>
                      </a:r>
                    </a:p>
                  </a:txBody>
                  <a:tcPr/>
                </a:tc>
                <a:extLst>
                  <a:ext uri="{0D108BD9-81ED-4DB2-BD59-A6C34878D82A}">
                    <a16:rowId xmlns:a16="http://schemas.microsoft.com/office/drawing/2014/main" xmlns="" val="2656043573"/>
                  </a:ext>
                </a:extLst>
              </a:tr>
              <a:tr h="280456">
                <a:tc>
                  <a:txBody>
                    <a:bodyPr/>
                    <a:lstStyle/>
                    <a:p>
                      <a:pPr algn="ctr"/>
                      <a:r>
                        <a:rPr lang="en-US" sz="1200" b="0" dirty="0"/>
                        <a:t>College/University Liaison</a:t>
                      </a:r>
                    </a:p>
                  </a:txBody>
                  <a:tcPr/>
                </a:tc>
                <a:tc>
                  <a:txBody>
                    <a:bodyPr/>
                    <a:lstStyle/>
                    <a:p>
                      <a:pPr algn="ctr"/>
                      <a:r>
                        <a:rPr lang="en-US" sz="1200" b="0" dirty="0"/>
                        <a:t>Ann Pehle (Carlisle)</a:t>
                      </a:r>
                    </a:p>
                  </a:txBody>
                  <a:tcPr/>
                </a:tc>
                <a:extLst>
                  <a:ext uri="{0D108BD9-81ED-4DB2-BD59-A6C34878D82A}">
                    <a16:rowId xmlns:a16="http://schemas.microsoft.com/office/drawing/2014/main" xmlns="" val="90546083"/>
                  </a:ext>
                </a:extLst>
              </a:tr>
              <a:tr h="280456">
                <a:tc>
                  <a:txBody>
                    <a:bodyPr/>
                    <a:lstStyle/>
                    <a:p>
                      <a:pPr algn="ctr"/>
                      <a:r>
                        <a:rPr lang="en-US" sz="1200" b="0" dirty="0"/>
                        <a:t>Social Media Coordinator</a:t>
                      </a:r>
                    </a:p>
                  </a:txBody>
                  <a:tcPr/>
                </a:tc>
                <a:tc>
                  <a:txBody>
                    <a:bodyPr/>
                    <a:lstStyle/>
                    <a:p>
                      <a:pPr algn="ctr"/>
                      <a:r>
                        <a:rPr lang="en-US" sz="1200" b="0" dirty="0" err="1"/>
                        <a:t>Debe</a:t>
                      </a:r>
                      <a:r>
                        <a:rPr lang="en-US" sz="1200" b="0" dirty="0"/>
                        <a:t> Mack (Johnstown)</a:t>
                      </a:r>
                    </a:p>
                  </a:txBody>
                  <a:tcPr/>
                </a:tc>
                <a:extLst>
                  <a:ext uri="{0D108BD9-81ED-4DB2-BD59-A6C34878D82A}">
                    <a16:rowId xmlns:a16="http://schemas.microsoft.com/office/drawing/2014/main" xmlns="" val="3919003726"/>
                  </a:ext>
                </a:extLst>
              </a:tr>
              <a:tr h="280456">
                <a:tc>
                  <a:txBody>
                    <a:bodyPr/>
                    <a:lstStyle/>
                    <a:p>
                      <a:pPr algn="ctr"/>
                      <a:r>
                        <a:rPr lang="en-US" sz="1200" b="0" dirty="0"/>
                        <a:t>AAUW Funds Chair</a:t>
                      </a:r>
                    </a:p>
                  </a:txBody>
                  <a:tcPr/>
                </a:tc>
                <a:tc>
                  <a:txBody>
                    <a:bodyPr/>
                    <a:lstStyle/>
                    <a:p>
                      <a:pPr algn="ctr"/>
                      <a:r>
                        <a:rPr lang="en-US" sz="1200" b="0" dirty="0"/>
                        <a:t>Sally Kalin (State College)</a:t>
                      </a:r>
                    </a:p>
                  </a:txBody>
                  <a:tcPr/>
                </a:tc>
                <a:extLst>
                  <a:ext uri="{0D108BD9-81ED-4DB2-BD59-A6C34878D82A}">
                    <a16:rowId xmlns:a16="http://schemas.microsoft.com/office/drawing/2014/main" xmlns="" val="1239185806"/>
                  </a:ext>
                </a:extLst>
              </a:tr>
              <a:tr h="490798">
                <a:tc>
                  <a:txBody>
                    <a:bodyPr/>
                    <a:lstStyle/>
                    <a:p>
                      <a:pPr algn="ctr"/>
                      <a:r>
                        <a:rPr lang="en-US" sz="1200" b="0" dirty="0"/>
                        <a:t>Nominating and Elections Committee Co-Chairs</a:t>
                      </a:r>
                    </a:p>
                  </a:txBody>
                  <a:tcPr/>
                </a:tc>
                <a:tc>
                  <a:txBody>
                    <a:bodyPr/>
                    <a:lstStyle/>
                    <a:p>
                      <a:pPr algn="ctr"/>
                      <a:r>
                        <a:rPr lang="en-US" sz="1200" b="0" dirty="0"/>
                        <a:t>Ann Pehle (Carlisle)</a:t>
                      </a:r>
                    </a:p>
                    <a:p>
                      <a:pPr algn="ctr"/>
                      <a:r>
                        <a:rPr lang="en-US" sz="1200" b="0" dirty="0"/>
                        <a:t>Deb Roney (Huntingdon/Carlisle)</a:t>
                      </a:r>
                    </a:p>
                  </a:txBody>
                  <a:tcPr/>
                </a:tc>
                <a:extLst>
                  <a:ext uri="{0D108BD9-81ED-4DB2-BD59-A6C34878D82A}">
                    <a16:rowId xmlns:a16="http://schemas.microsoft.com/office/drawing/2014/main" xmlns="" val="3181206046"/>
                  </a:ext>
                </a:extLst>
              </a:tr>
              <a:tr h="280456">
                <a:tc>
                  <a:txBody>
                    <a:bodyPr/>
                    <a:lstStyle/>
                    <a:p>
                      <a:pPr algn="ctr"/>
                      <a:r>
                        <a:rPr lang="en-US" sz="1200" b="0" dirty="0"/>
                        <a:t>Archives Chair</a:t>
                      </a:r>
                    </a:p>
                  </a:txBody>
                  <a:tcPr/>
                </a:tc>
                <a:tc>
                  <a:txBody>
                    <a:bodyPr/>
                    <a:lstStyle/>
                    <a:p>
                      <a:pPr algn="ctr"/>
                      <a:r>
                        <a:rPr lang="en-US" sz="1200" b="0" dirty="0"/>
                        <a:t>Barbara </a:t>
                      </a:r>
                      <a:r>
                        <a:rPr lang="en-US" sz="1200" b="0" dirty="0" err="1"/>
                        <a:t>Zaborowski</a:t>
                      </a:r>
                      <a:endParaRPr lang="en-US" sz="1200" b="0" dirty="0"/>
                    </a:p>
                  </a:txBody>
                  <a:tcPr/>
                </a:tc>
                <a:extLst>
                  <a:ext uri="{0D108BD9-81ED-4DB2-BD59-A6C34878D82A}">
                    <a16:rowId xmlns:a16="http://schemas.microsoft.com/office/drawing/2014/main" xmlns="" val="963363907"/>
                  </a:ext>
                </a:extLst>
              </a:tr>
              <a:tr h="145444">
                <a:tc>
                  <a:txBody>
                    <a:bodyPr/>
                    <a:lstStyle/>
                    <a:p>
                      <a:pPr algn="ctr"/>
                      <a:r>
                        <a:rPr lang="en-US" sz="1200" b="0" dirty="0"/>
                        <a:t>Bylaws Chair</a:t>
                      </a:r>
                    </a:p>
                  </a:txBody>
                  <a:tcPr/>
                </a:tc>
                <a:tc>
                  <a:txBody>
                    <a:bodyPr/>
                    <a:lstStyle/>
                    <a:p>
                      <a:pPr algn="ctr"/>
                      <a:r>
                        <a:rPr lang="en-US" sz="1200" b="0" dirty="0"/>
                        <a:t>Deb Roney (Huntingdon/Carlisle)</a:t>
                      </a:r>
                    </a:p>
                  </a:txBody>
                  <a:tcPr/>
                </a:tc>
                <a:extLst>
                  <a:ext uri="{0D108BD9-81ED-4DB2-BD59-A6C34878D82A}">
                    <a16:rowId xmlns:a16="http://schemas.microsoft.com/office/drawing/2014/main" xmlns="" val="2366975955"/>
                  </a:ext>
                </a:extLst>
              </a:tr>
            </a:tbl>
          </a:graphicData>
        </a:graphic>
      </p:graphicFrame>
    </p:spTree>
    <p:extLst>
      <p:ext uri="{BB962C8B-B14F-4D97-AF65-F5344CB8AC3E}">
        <p14:creationId xmlns:p14="http://schemas.microsoft.com/office/powerpoint/2010/main" val="220700633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A3EF3A-DF68-929B-C5A5-60030545BD20}"/>
              </a:ext>
            </a:extLst>
          </p:cNvPr>
          <p:cNvSpPr>
            <a:spLocks noGrp="1"/>
          </p:cNvSpPr>
          <p:nvPr>
            <p:ph type="title"/>
          </p:nvPr>
        </p:nvSpPr>
        <p:spPr/>
        <p:txBody>
          <a:bodyPr/>
          <a:lstStyle/>
          <a:p>
            <a:r>
              <a:rPr lang="en-US" dirty="0"/>
              <a:t>Why serve on the </a:t>
            </a:r>
            <a:r>
              <a:rPr lang="en-US" dirty="0" err="1"/>
              <a:t>aauw</a:t>
            </a:r>
            <a:r>
              <a:rPr lang="en-US" dirty="0"/>
              <a:t> pa state board?</a:t>
            </a:r>
          </a:p>
        </p:txBody>
      </p:sp>
      <p:sp>
        <p:nvSpPr>
          <p:cNvPr id="3" name="Content Placeholder 2">
            <a:extLst>
              <a:ext uri="{FF2B5EF4-FFF2-40B4-BE49-F238E27FC236}">
                <a16:creationId xmlns:a16="http://schemas.microsoft.com/office/drawing/2014/main" xmlns="" id="{C4974B52-BFE8-F927-7CDD-86747102D5D9}"/>
              </a:ext>
            </a:extLst>
          </p:cNvPr>
          <p:cNvSpPr>
            <a:spLocks noGrp="1"/>
          </p:cNvSpPr>
          <p:nvPr>
            <p:ph idx="1"/>
          </p:nvPr>
        </p:nvSpPr>
        <p:spPr>
          <a:xfrm>
            <a:off x="452110" y="1930275"/>
            <a:ext cx="11029615" cy="3678303"/>
          </a:xfrm>
        </p:spPr>
        <p:txBody>
          <a:bodyPr>
            <a:normAutofit fontScale="92500" lnSpcReduction="10000"/>
          </a:bodyPr>
          <a:lstStyle/>
          <a:p>
            <a:endParaRPr lang="en-US" dirty="0"/>
          </a:p>
          <a:p>
            <a:r>
              <a:rPr lang="en-US" b="1" dirty="0"/>
              <a:t>Advance Gender Equity: </a:t>
            </a:r>
            <a:r>
              <a:rPr lang="en-US" dirty="0"/>
              <a:t>Contribute to AAUW’s mission of empowering women and girls.</a:t>
            </a:r>
          </a:p>
          <a:p>
            <a:r>
              <a:rPr lang="en-US" b="1" dirty="0"/>
              <a:t>Leadership Growth: </a:t>
            </a:r>
            <a:r>
              <a:rPr lang="en-US" dirty="0"/>
              <a:t>Gain valuable experience in governance and decision-making.</a:t>
            </a:r>
          </a:p>
          <a:p>
            <a:r>
              <a:rPr lang="en-US" b="1" dirty="0"/>
              <a:t>Impactful Work: </a:t>
            </a:r>
            <a:r>
              <a:rPr lang="en-US" dirty="0"/>
              <a:t>Shape programs and policies that make a difference statewide.</a:t>
            </a:r>
          </a:p>
          <a:p>
            <a:r>
              <a:rPr lang="en-US" b="1" dirty="0"/>
              <a:t>Networking: </a:t>
            </a:r>
            <a:r>
              <a:rPr lang="en-US" dirty="0"/>
              <a:t>Connect with like-minded leaders and professionals.</a:t>
            </a:r>
          </a:p>
          <a:p>
            <a:r>
              <a:rPr lang="en-US" b="1" dirty="0"/>
              <a:t>Personal Development</a:t>
            </a:r>
            <a:r>
              <a:rPr lang="en-US" dirty="0"/>
              <a:t>:</a:t>
            </a:r>
            <a:r>
              <a:rPr lang="en-US" b="1" dirty="0"/>
              <a:t> </a:t>
            </a:r>
            <a:r>
              <a:rPr lang="en-US" dirty="0"/>
              <a:t>Enhance your skills through collaboration and advocacy.</a:t>
            </a:r>
          </a:p>
          <a:p>
            <a:r>
              <a:rPr lang="en-US" b="1" dirty="0"/>
              <a:t>Policy Influence: </a:t>
            </a:r>
            <a:r>
              <a:rPr lang="en-US" dirty="0"/>
              <a:t>Drive initiatives focused on key issues like pay equity and education.</a:t>
            </a:r>
          </a:p>
          <a:p>
            <a:r>
              <a:rPr lang="en-US" b="1" dirty="0"/>
              <a:t>Support Branches: </a:t>
            </a:r>
            <a:r>
              <a:rPr lang="en-US" dirty="0"/>
              <a:t>Help local branches grow and strengthen their impact.</a:t>
            </a:r>
          </a:p>
          <a:p>
            <a:r>
              <a:rPr lang="en-US" b="1" dirty="0"/>
              <a:t>Preserve History: </a:t>
            </a:r>
            <a:r>
              <a:rPr lang="en-US" dirty="0"/>
              <a:t>Ensure AAUW’s legacy through document preservation.</a:t>
            </a:r>
          </a:p>
          <a:p>
            <a:r>
              <a:rPr lang="en-US" b="1" dirty="0"/>
              <a:t>Shape the Future: </a:t>
            </a:r>
            <a:r>
              <a:rPr lang="en-US" dirty="0"/>
              <a:t>Be part of strategic decisions that guide the organization’s direction.</a:t>
            </a:r>
          </a:p>
        </p:txBody>
      </p:sp>
      <p:pic>
        <p:nvPicPr>
          <p:cNvPr id="5" name="Picture 4">
            <a:extLst>
              <a:ext uri="{FF2B5EF4-FFF2-40B4-BE49-F238E27FC236}">
                <a16:creationId xmlns:a16="http://schemas.microsoft.com/office/drawing/2014/main" xmlns="" id="{E3620231-C474-03B2-AC39-DA50BE4507D5}"/>
              </a:ext>
            </a:extLst>
          </p:cNvPr>
          <p:cNvPicPr>
            <a:picLocks noChangeAspect="1"/>
          </p:cNvPicPr>
          <p:nvPr/>
        </p:nvPicPr>
        <p:blipFill>
          <a:blip r:embed="rId3">
            <a:extLst>
              <a:ext uri="{837473B0-CC2E-450A-ABE3-18F120FF3D39}">
                <a1611:picAttrSrcUrl xmlns:a1611="http://schemas.microsoft.com/office/drawing/2016/11/main" xmlns="" r:id="rId4"/>
              </a:ext>
            </a:extLst>
          </a:blip>
          <a:stretch>
            <a:fillRect/>
          </a:stretch>
        </p:blipFill>
        <p:spPr>
          <a:xfrm>
            <a:off x="8505586" y="2727269"/>
            <a:ext cx="3692577" cy="2150157"/>
          </a:xfrm>
          <a:prstGeom prst="rect">
            <a:avLst/>
          </a:prstGeom>
        </p:spPr>
      </p:pic>
      <p:pic>
        <p:nvPicPr>
          <p:cNvPr id="6" name="Picture 5">
            <a:extLst>
              <a:ext uri="{FF2B5EF4-FFF2-40B4-BE49-F238E27FC236}">
                <a16:creationId xmlns:a16="http://schemas.microsoft.com/office/drawing/2014/main" xmlns="" id="{5C7A17DB-FD46-D39D-6666-68B21612F3A1}"/>
              </a:ext>
            </a:extLst>
          </p:cNvPr>
          <p:cNvPicPr>
            <a:picLocks noChangeAspect="1"/>
          </p:cNvPicPr>
          <p:nvPr/>
        </p:nvPicPr>
        <p:blipFill>
          <a:blip r:embed="rId5"/>
          <a:stretch>
            <a:fillRect/>
          </a:stretch>
        </p:blipFill>
        <p:spPr>
          <a:xfrm>
            <a:off x="9092942" y="4927725"/>
            <a:ext cx="2517866" cy="1475360"/>
          </a:xfrm>
          <a:prstGeom prst="rect">
            <a:avLst/>
          </a:prstGeom>
        </p:spPr>
      </p:pic>
    </p:spTree>
    <p:extLst>
      <p:ext uri="{BB962C8B-B14F-4D97-AF65-F5344CB8AC3E}">
        <p14:creationId xmlns:p14="http://schemas.microsoft.com/office/powerpoint/2010/main" val="319124822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8D9107-A974-27E1-9AA7-96194ADFC75F}"/>
              </a:ext>
            </a:extLst>
          </p:cNvPr>
          <p:cNvSpPr>
            <a:spLocks noGrp="1"/>
          </p:cNvSpPr>
          <p:nvPr>
            <p:ph type="title"/>
          </p:nvPr>
        </p:nvSpPr>
        <p:spPr/>
        <p:txBody>
          <a:bodyPr/>
          <a:lstStyle/>
          <a:p>
            <a:r>
              <a:rPr lang="en-US" dirty="0"/>
              <a:t>Open positions for 2025-2027</a:t>
            </a:r>
          </a:p>
        </p:txBody>
      </p:sp>
      <p:sp>
        <p:nvSpPr>
          <p:cNvPr id="3" name="Content Placeholder 2">
            <a:extLst>
              <a:ext uri="{FF2B5EF4-FFF2-40B4-BE49-F238E27FC236}">
                <a16:creationId xmlns:a16="http://schemas.microsoft.com/office/drawing/2014/main" xmlns="" id="{A7B215A9-2526-7E86-81B8-ABC8BC76CDC5}"/>
              </a:ext>
            </a:extLst>
          </p:cNvPr>
          <p:cNvSpPr>
            <a:spLocks noGrp="1"/>
          </p:cNvSpPr>
          <p:nvPr>
            <p:ph idx="1"/>
          </p:nvPr>
        </p:nvSpPr>
        <p:spPr/>
        <p:txBody>
          <a:bodyPr>
            <a:normAutofit/>
          </a:bodyPr>
          <a:lstStyle/>
          <a:p>
            <a:r>
              <a:rPr lang="en-US" b="1" dirty="0"/>
              <a:t>Membership Vice-President</a:t>
            </a:r>
            <a:r>
              <a:rPr lang="en-US" dirty="0"/>
              <a:t>: The membership vice-president is specifically responsible for planning, coordinating, implementing, and reporting membership activities.</a:t>
            </a:r>
            <a:br>
              <a:rPr lang="en-US" dirty="0"/>
            </a:br>
            <a:endParaRPr lang="en-US" dirty="0"/>
          </a:p>
          <a:p>
            <a:r>
              <a:rPr lang="en-US" b="1" dirty="0"/>
              <a:t>Secretary</a:t>
            </a:r>
            <a:r>
              <a:rPr lang="en-US" dirty="0"/>
              <a:t>: The secretary shall record and keep minutes of all business, board, and special meetings and is the member designated to record and make available upon request the minutes of each meeting and board meeting. The secretary shall perform such other duties as the president and board shall direct.</a:t>
            </a:r>
          </a:p>
          <a:p>
            <a:endParaRPr lang="en-US" dirty="0"/>
          </a:p>
          <a:p>
            <a:r>
              <a:rPr lang="en-US" b="1" dirty="0"/>
              <a:t>Finance Officer</a:t>
            </a:r>
            <a:r>
              <a:rPr lang="en-US" dirty="0"/>
              <a:t>: The finance officer shall be responsible for collecting, distributing, and accounting for the funds of the AAUW PA and for meeting specific deadlines. The finance officer shall serve as custodian of all funds and securities and as the designated contact for finance to AAUW.</a:t>
            </a:r>
          </a:p>
        </p:txBody>
      </p:sp>
      <p:sp>
        <p:nvSpPr>
          <p:cNvPr id="5" name="TextBox 4">
            <a:extLst>
              <a:ext uri="{FF2B5EF4-FFF2-40B4-BE49-F238E27FC236}">
                <a16:creationId xmlns:a16="http://schemas.microsoft.com/office/drawing/2014/main" xmlns="" id="{9B2C9F15-F283-A79F-6987-335AC461E1FC}"/>
              </a:ext>
            </a:extLst>
          </p:cNvPr>
          <p:cNvSpPr txBox="1"/>
          <p:nvPr/>
        </p:nvSpPr>
        <p:spPr>
          <a:xfrm>
            <a:off x="1814594" y="5858799"/>
            <a:ext cx="8701005" cy="369332"/>
          </a:xfrm>
          <a:prstGeom prst="rect">
            <a:avLst/>
          </a:prstGeom>
          <a:noFill/>
        </p:spPr>
        <p:txBody>
          <a:bodyPr wrap="square">
            <a:spAutoFit/>
          </a:bodyPr>
          <a:lstStyle/>
          <a:p>
            <a:pPr lvl="1"/>
            <a:r>
              <a:rPr lang="en-US" dirty="0">
                <a:solidFill>
                  <a:schemeClr val="tx2">
                    <a:lumMod val="50000"/>
                  </a:schemeClr>
                </a:solidFill>
              </a:rPr>
              <a:t>For more details regarding these roles, please review the </a:t>
            </a:r>
            <a:r>
              <a:rPr lang="en-US" sz="1800" dirty="0">
                <a:solidFill>
                  <a:srgbClr val="0070C0"/>
                </a:solidFill>
                <a:hlinkClick r:id="rId3" action="ppaction://hlinkfile">
                  <a:extLst>
                    <a:ext uri="{A12FA001-AC4F-418D-AE19-62706E023703}">
                      <ahyp:hlinkClr xmlns:ahyp="http://schemas.microsoft.com/office/drawing/2018/hyperlinkcolor" xmlns="" val="tx"/>
                    </a:ext>
                  </a:extLst>
                </a:hlinkClick>
              </a:rPr>
              <a:t>AAUW-PA Board Handbook</a:t>
            </a:r>
            <a:r>
              <a:rPr lang="en-US" sz="1800" dirty="0">
                <a:solidFill>
                  <a:srgbClr val="0070C0"/>
                </a:solidFill>
              </a:rPr>
              <a:t>.</a:t>
            </a:r>
            <a:endParaRPr lang="en-US" dirty="0"/>
          </a:p>
        </p:txBody>
      </p:sp>
    </p:spTree>
    <p:extLst>
      <p:ext uri="{BB962C8B-B14F-4D97-AF65-F5344CB8AC3E}">
        <p14:creationId xmlns:p14="http://schemas.microsoft.com/office/powerpoint/2010/main" val="34042865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18554F-66D8-F17A-06F9-8E3058945FF5}"/>
              </a:ext>
            </a:extLst>
          </p:cNvPr>
          <p:cNvSpPr>
            <a:spLocks noGrp="1"/>
          </p:cNvSpPr>
          <p:nvPr>
            <p:ph type="title"/>
          </p:nvPr>
        </p:nvSpPr>
        <p:spPr/>
        <p:txBody>
          <a:bodyPr/>
          <a:lstStyle/>
          <a:p>
            <a:r>
              <a:rPr lang="en-US" dirty="0"/>
              <a:t>Membership Vice-President</a:t>
            </a:r>
          </a:p>
        </p:txBody>
      </p:sp>
      <p:sp>
        <p:nvSpPr>
          <p:cNvPr id="3" name="Content Placeholder 2">
            <a:extLst>
              <a:ext uri="{FF2B5EF4-FFF2-40B4-BE49-F238E27FC236}">
                <a16:creationId xmlns:a16="http://schemas.microsoft.com/office/drawing/2014/main" xmlns="" id="{877EB489-CA81-84ED-5E72-B2B7CB1AC4F7}"/>
              </a:ext>
            </a:extLst>
          </p:cNvPr>
          <p:cNvSpPr>
            <a:spLocks noGrp="1"/>
          </p:cNvSpPr>
          <p:nvPr>
            <p:ph sz="half" idx="1"/>
          </p:nvPr>
        </p:nvSpPr>
        <p:spPr>
          <a:xfrm>
            <a:off x="488779" y="1988275"/>
            <a:ext cx="5514807" cy="5081666"/>
          </a:xfrm>
        </p:spPr>
        <p:txBody>
          <a:bodyPr>
            <a:normAutofit fontScale="70000" lnSpcReduction="20000"/>
          </a:bodyPr>
          <a:lstStyle/>
          <a:p>
            <a:pPr marL="0" indent="0">
              <a:buNone/>
            </a:pPr>
            <a:r>
              <a:rPr lang="en-US" sz="2000" dirty="0"/>
              <a:t>Key Responsibilities:</a:t>
            </a:r>
          </a:p>
          <a:p>
            <a:r>
              <a:rPr lang="en-US" sz="1900" dirty="0"/>
              <a:t>Plan:</a:t>
            </a:r>
          </a:p>
          <a:p>
            <a:pPr lvl="1"/>
            <a:r>
              <a:rPr lang="en-US" sz="1900" dirty="0"/>
              <a:t>Analyze current membership trends and target markets.</a:t>
            </a:r>
          </a:p>
          <a:p>
            <a:pPr lvl="1"/>
            <a:r>
              <a:rPr lang="en-US" sz="1900" dirty="0"/>
              <a:t>Collaborate with district coordinators to support membership growth.</a:t>
            </a:r>
          </a:p>
          <a:p>
            <a:pPr lvl="1"/>
            <a:r>
              <a:rPr lang="en-US" sz="1900" dirty="0"/>
              <a:t>Target higher education institutions for recruitment with key chairs.</a:t>
            </a:r>
          </a:p>
          <a:p>
            <a:r>
              <a:rPr lang="en-US" sz="1900" dirty="0"/>
              <a:t>Coordinate:</a:t>
            </a:r>
          </a:p>
          <a:p>
            <a:pPr lvl="1"/>
            <a:r>
              <a:rPr lang="en-US" sz="1900" dirty="0"/>
              <a:t>Align membership committee activities with other committees.</a:t>
            </a:r>
          </a:p>
          <a:p>
            <a:pPr lvl="1"/>
            <a:r>
              <a:rPr lang="en-US" sz="1900" dirty="0"/>
              <a:t>Recruit and delegate tasks to membership committee members.</a:t>
            </a:r>
          </a:p>
          <a:p>
            <a:pPr lvl="1"/>
            <a:r>
              <a:rPr lang="en-US" sz="1900" dirty="0"/>
              <a:t>Participate in marketing efforts to promote membership.</a:t>
            </a:r>
          </a:p>
          <a:p>
            <a:r>
              <a:rPr lang="en-US" sz="1900" dirty="0"/>
              <a:t>Implement:</a:t>
            </a:r>
          </a:p>
          <a:p>
            <a:pPr lvl="1"/>
            <a:r>
              <a:rPr lang="en-US" sz="1900" dirty="0"/>
              <a:t>Establish an email listserv for branch MVPs and presidents.</a:t>
            </a:r>
          </a:p>
          <a:p>
            <a:pPr lvl="1"/>
            <a:r>
              <a:rPr lang="en-US" sz="1900" dirty="0"/>
              <a:t>Work on recruitment techniques and new member orientation.</a:t>
            </a:r>
          </a:p>
          <a:p>
            <a:pPr lvl="1"/>
            <a:r>
              <a:rPr lang="en-US" sz="1900" dirty="0"/>
              <a:t>Track branch recruitment levels and assist branches at risk of disbanding.</a:t>
            </a:r>
          </a:p>
          <a:p>
            <a:r>
              <a:rPr lang="en-US" sz="1900" dirty="0"/>
              <a:t>Report:</a:t>
            </a:r>
          </a:p>
          <a:p>
            <a:pPr lvl="1"/>
            <a:r>
              <a:rPr lang="en-US" sz="1900" dirty="0"/>
              <a:t>Present membership trends and projects to the board.</a:t>
            </a:r>
          </a:p>
          <a:p>
            <a:pPr lvl="1"/>
            <a:r>
              <a:rPr lang="en-US" sz="1900" dirty="0"/>
              <a:t>Publish membership updates in the </a:t>
            </a:r>
            <a:r>
              <a:rPr lang="en-US" sz="1900" i="1" dirty="0" err="1"/>
              <a:t>Keystoner</a:t>
            </a:r>
            <a:r>
              <a:rPr lang="en-US" sz="1900" dirty="0"/>
              <a:t> and state Yearbook.</a:t>
            </a:r>
          </a:p>
        </p:txBody>
      </p:sp>
      <p:sp>
        <p:nvSpPr>
          <p:cNvPr id="4" name="Content Placeholder 3">
            <a:extLst>
              <a:ext uri="{FF2B5EF4-FFF2-40B4-BE49-F238E27FC236}">
                <a16:creationId xmlns:a16="http://schemas.microsoft.com/office/drawing/2014/main" xmlns="" id="{884C7004-7131-AAFD-3676-D88F405158A1}"/>
              </a:ext>
            </a:extLst>
          </p:cNvPr>
          <p:cNvSpPr>
            <a:spLocks noGrp="1"/>
          </p:cNvSpPr>
          <p:nvPr>
            <p:ph sz="half" idx="2"/>
          </p:nvPr>
        </p:nvSpPr>
        <p:spPr>
          <a:xfrm>
            <a:off x="6178782" y="2249861"/>
            <a:ext cx="5422392" cy="1648753"/>
          </a:xfrm>
        </p:spPr>
        <p:txBody>
          <a:bodyPr>
            <a:normAutofit fontScale="70000" lnSpcReduction="20000"/>
          </a:bodyPr>
          <a:lstStyle/>
          <a:p>
            <a:pPr marL="0" indent="0">
              <a:buNone/>
            </a:pPr>
            <a:r>
              <a:rPr lang="en-US" sz="2000" dirty="0"/>
              <a:t>Preferred Qualifications/Skills:</a:t>
            </a:r>
          </a:p>
          <a:p>
            <a:r>
              <a:rPr lang="en-US" dirty="0"/>
              <a:t>Experience leading or working within committees, with the ability to delegate and motivate team members.</a:t>
            </a:r>
          </a:p>
          <a:p>
            <a:r>
              <a:rPr lang="en-US" dirty="0"/>
              <a:t>Excellent verbal and written communication, with the ability to connect with diverse groups and facilitate collaboration.</a:t>
            </a:r>
          </a:p>
          <a:p>
            <a:r>
              <a:rPr lang="en-US" sz="1900" dirty="0"/>
              <a:t>Ability to develop and implement long-term membership strategies and timelines.</a:t>
            </a:r>
          </a:p>
        </p:txBody>
      </p:sp>
      <p:sp>
        <p:nvSpPr>
          <p:cNvPr id="6" name="TextBox 5">
            <a:extLst>
              <a:ext uri="{FF2B5EF4-FFF2-40B4-BE49-F238E27FC236}">
                <a16:creationId xmlns:a16="http://schemas.microsoft.com/office/drawing/2014/main" xmlns="" id="{A496D802-7D25-FA43-59E3-629292781E0D}"/>
              </a:ext>
            </a:extLst>
          </p:cNvPr>
          <p:cNvSpPr txBox="1"/>
          <p:nvPr/>
        </p:nvSpPr>
        <p:spPr>
          <a:xfrm>
            <a:off x="1" y="1834387"/>
            <a:ext cx="12192000" cy="307777"/>
          </a:xfrm>
          <a:prstGeom prst="rect">
            <a:avLst/>
          </a:prstGeom>
          <a:noFill/>
        </p:spPr>
        <p:txBody>
          <a:bodyPr wrap="square">
            <a:spAutoFit/>
          </a:bodyPr>
          <a:lstStyle/>
          <a:p>
            <a:pPr marL="0" indent="0" algn="ctr">
              <a:buNone/>
            </a:pPr>
            <a:r>
              <a:rPr lang="en-US" sz="1400" u="sng" dirty="0">
                <a:solidFill>
                  <a:schemeClr val="tx2"/>
                </a:solidFill>
              </a:rPr>
              <a:t>The Membership Vice-President (MVP) is specifically responsible for planning, coordinating, implementing, and reporting membership activities.</a:t>
            </a:r>
          </a:p>
        </p:txBody>
      </p:sp>
      <p:sp>
        <p:nvSpPr>
          <p:cNvPr id="7" name="Content Placeholder 3">
            <a:extLst>
              <a:ext uri="{FF2B5EF4-FFF2-40B4-BE49-F238E27FC236}">
                <a16:creationId xmlns:a16="http://schemas.microsoft.com/office/drawing/2014/main" xmlns="" id="{26AA9144-9B9E-71EF-186A-CE94F2CFF1EB}"/>
              </a:ext>
            </a:extLst>
          </p:cNvPr>
          <p:cNvSpPr txBox="1">
            <a:spLocks/>
          </p:cNvSpPr>
          <p:nvPr/>
        </p:nvSpPr>
        <p:spPr>
          <a:xfrm>
            <a:off x="6188416" y="3468469"/>
            <a:ext cx="5422392" cy="164875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US" sz="1600" dirty="0"/>
              <a:t>For more details regarding this role, please review the </a:t>
            </a:r>
            <a:r>
              <a:rPr lang="en-US" sz="1600" dirty="0">
                <a:solidFill>
                  <a:srgbClr val="0070C0"/>
                </a:solidFill>
                <a:hlinkClick r:id="rId3" action="ppaction://hlinkfile">
                  <a:extLst>
                    <a:ext uri="{A12FA001-AC4F-418D-AE19-62706E023703}">
                      <ahyp:hlinkClr xmlns:ahyp="http://schemas.microsoft.com/office/drawing/2018/hyperlinkcolor" xmlns="" val="tx"/>
                    </a:ext>
                  </a:extLst>
                </a:hlinkClick>
              </a:rPr>
              <a:t>AAUW-PA Board Handbook </a:t>
            </a:r>
            <a:r>
              <a:rPr lang="en-US" sz="1600" dirty="0"/>
              <a:t>Appendix 2.3 Membership Vice-President</a:t>
            </a:r>
            <a:endParaRPr lang="en-US" sz="1200" dirty="0"/>
          </a:p>
        </p:txBody>
      </p:sp>
      <p:pic>
        <p:nvPicPr>
          <p:cNvPr id="14" name="Picture 13">
            <a:extLst>
              <a:ext uri="{FF2B5EF4-FFF2-40B4-BE49-F238E27FC236}">
                <a16:creationId xmlns:a16="http://schemas.microsoft.com/office/drawing/2014/main" xmlns="" id="{A7AA4434-A6FF-DD16-22D9-2A8D585C1EA0}"/>
              </a:ext>
            </a:extLst>
          </p:cNvPr>
          <p:cNvPicPr>
            <a:picLocks noChangeAspect="1"/>
          </p:cNvPicPr>
          <p:nvPr/>
        </p:nvPicPr>
        <p:blipFill>
          <a:blip r:embed="rId4">
            <a:extLst>
              <a:ext uri="{837473B0-CC2E-450A-ABE3-18F120FF3D39}">
                <a1611:picAttrSrcUrl xmlns:a1611="http://schemas.microsoft.com/office/drawing/2016/11/main" xmlns="" r:id="rId5"/>
              </a:ext>
            </a:extLst>
          </a:blip>
          <a:stretch>
            <a:fillRect/>
          </a:stretch>
        </p:blipFill>
        <p:spPr>
          <a:xfrm>
            <a:off x="6807157" y="4292846"/>
            <a:ext cx="4165643" cy="2777095"/>
          </a:xfrm>
          <a:prstGeom prst="rect">
            <a:avLst/>
          </a:prstGeom>
        </p:spPr>
      </p:pic>
    </p:spTree>
    <p:extLst>
      <p:ext uri="{BB962C8B-B14F-4D97-AF65-F5344CB8AC3E}">
        <p14:creationId xmlns:p14="http://schemas.microsoft.com/office/powerpoint/2010/main" val="331978323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18554F-66D8-F17A-06F9-8E3058945FF5}"/>
              </a:ext>
            </a:extLst>
          </p:cNvPr>
          <p:cNvSpPr>
            <a:spLocks noGrp="1"/>
          </p:cNvSpPr>
          <p:nvPr>
            <p:ph type="title"/>
          </p:nvPr>
        </p:nvSpPr>
        <p:spPr/>
        <p:txBody>
          <a:bodyPr/>
          <a:lstStyle/>
          <a:p>
            <a:r>
              <a:rPr lang="en-US" dirty="0"/>
              <a:t>Secretary</a:t>
            </a:r>
          </a:p>
        </p:txBody>
      </p:sp>
      <p:sp>
        <p:nvSpPr>
          <p:cNvPr id="3" name="Content Placeholder 2">
            <a:extLst>
              <a:ext uri="{FF2B5EF4-FFF2-40B4-BE49-F238E27FC236}">
                <a16:creationId xmlns:a16="http://schemas.microsoft.com/office/drawing/2014/main" xmlns="" id="{877EB489-CA81-84ED-5E72-B2B7CB1AC4F7}"/>
              </a:ext>
            </a:extLst>
          </p:cNvPr>
          <p:cNvSpPr>
            <a:spLocks noGrp="1"/>
          </p:cNvSpPr>
          <p:nvPr>
            <p:ph sz="half" idx="1"/>
          </p:nvPr>
        </p:nvSpPr>
        <p:spPr>
          <a:xfrm>
            <a:off x="581191" y="2172941"/>
            <a:ext cx="5422390" cy="4252490"/>
          </a:xfrm>
        </p:spPr>
        <p:txBody>
          <a:bodyPr>
            <a:normAutofit fontScale="92500"/>
          </a:bodyPr>
          <a:lstStyle/>
          <a:p>
            <a:pPr marL="0" indent="0">
              <a:buNone/>
            </a:pPr>
            <a:r>
              <a:rPr lang="en-US" dirty="0"/>
              <a:t>Key Responsibilities:</a:t>
            </a:r>
          </a:p>
          <a:p>
            <a:r>
              <a:rPr lang="en-US" dirty="0"/>
              <a:t>State:</a:t>
            </a:r>
          </a:p>
          <a:p>
            <a:pPr lvl="1"/>
            <a:r>
              <a:rPr lang="en-US" dirty="0"/>
              <a:t>Record and distribute meeting minutes for the state board and executive committee.</a:t>
            </a:r>
          </a:p>
          <a:p>
            <a:pPr lvl="1"/>
            <a:r>
              <a:rPr lang="en-US" dirty="0"/>
              <a:t>Send annual meeting minutes for review and publication.</a:t>
            </a:r>
          </a:p>
          <a:p>
            <a:pPr lvl="1"/>
            <a:r>
              <a:rPr lang="en-US" dirty="0"/>
              <a:t>Maintain official state documents and records. Handle state correspondence as directed by the president.</a:t>
            </a:r>
          </a:p>
          <a:p>
            <a:r>
              <a:rPr lang="en-US" dirty="0"/>
              <a:t>AAUW-PA Archives:</a:t>
            </a:r>
          </a:p>
          <a:p>
            <a:pPr lvl="1"/>
            <a:r>
              <a:rPr lang="en-US" dirty="0"/>
              <a:t>Keep and transfer the memorandum of Agreement to the State Archives.</a:t>
            </a:r>
          </a:p>
          <a:p>
            <a:pPr lvl="1"/>
            <a:r>
              <a:rPr lang="en-US" dirty="0"/>
              <a:t>Maintain a newspaper-clipping record of branch activities.</a:t>
            </a:r>
          </a:p>
          <a:p>
            <a:pPr lvl="1"/>
            <a:r>
              <a:rPr lang="en-US" dirty="0"/>
              <a:t>Gather materials for the AAUW archives and transfer them to the Archives chair annually.</a:t>
            </a:r>
          </a:p>
        </p:txBody>
      </p:sp>
      <p:sp>
        <p:nvSpPr>
          <p:cNvPr id="4" name="Content Placeholder 3">
            <a:extLst>
              <a:ext uri="{FF2B5EF4-FFF2-40B4-BE49-F238E27FC236}">
                <a16:creationId xmlns:a16="http://schemas.microsoft.com/office/drawing/2014/main" xmlns="" id="{884C7004-7131-AAFD-3676-D88F405158A1}"/>
              </a:ext>
            </a:extLst>
          </p:cNvPr>
          <p:cNvSpPr>
            <a:spLocks noGrp="1"/>
          </p:cNvSpPr>
          <p:nvPr>
            <p:ph sz="half" idx="2"/>
          </p:nvPr>
        </p:nvSpPr>
        <p:spPr>
          <a:xfrm>
            <a:off x="6188415" y="2277713"/>
            <a:ext cx="5422392" cy="1648753"/>
          </a:xfrm>
        </p:spPr>
        <p:txBody>
          <a:bodyPr>
            <a:normAutofit fontScale="92500"/>
          </a:bodyPr>
          <a:lstStyle/>
          <a:p>
            <a:pPr marL="0" indent="0">
              <a:buNone/>
            </a:pPr>
            <a:r>
              <a:rPr lang="en-US" dirty="0"/>
              <a:t>Preferred Qualifications/Skills:</a:t>
            </a:r>
          </a:p>
          <a:p>
            <a:r>
              <a:rPr lang="en-US" sz="1600" dirty="0"/>
              <a:t>Strong organizational skills and attention to detail.</a:t>
            </a:r>
          </a:p>
          <a:p>
            <a:r>
              <a:rPr lang="en-US" sz="1600" dirty="0"/>
              <a:t>Ability to manage multiple tasks efficiently.</a:t>
            </a:r>
          </a:p>
          <a:p>
            <a:r>
              <a:rPr lang="en-US" sz="1600" dirty="0"/>
              <a:t>Proficiency in both written and verbal communication.</a:t>
            </a:r>
          </a:p>
        </p:txBody>
      </p:sp>
      <p:sp>
        <p:nvSpPr>
          <p:cNvPr id="6" name="TextBox 5">
            <a:extLst>
              <a:ext uri="{FF2B5EF4-FFF2-40B4-BE49-F238E27FC236}">
                <a16:creationId xmlns:a16="http://schemas.microsoft.com/office/drawing/2014/main" xmlns="" id="{A496D802-7D25-FA43-59E3-629292781E0D}"/>
              </a:ext>
            </a:extLst>
          </p:cNvPr>
          <p:cNvSpPr txBox="1"/>
          <p:nvPr/>
        </p:nvSpPr>
        <p:spPr>
          <a:xfrm>
            <a:off x="380537" y="1834387"/>
            <a:ext cx="11430925" cy="338554"/>
          </a:xfrm>
          <a:prstGeom prst="rect">
            <a:avLst/>
          </a:prstGeom>
          <a:noFill/>
        </p:spPr>
        <p:txBody>
          <a:bodyPr wrap="square">
            <a:spAutoFit/>
          </a:bodyPr>
          <a:lstStyle/>
          <a:p>
            <a:pPr marL="0" indent="0" algn="ctr">
              <a:buNone/>
            </a:pPr>
            <a:r>
              <a:rPr lang="en-US" sz="1600" u="sng" dirty="0">
                <a:solidFill>
                  <a:schemeClr val="tx2"/>
                </a:solidFill>
              </a:rPr>
              <a:t>The secretary is specifically responsible for keeping the official records of the State.</a:t>
            </a:r>
          </a:p>
        </p:txBody>
      </p:sp>
      <p:sp>
        <p:nvSpPr>
          <p:cNvPr id="7" name="Content Placeholder 3">
            <a:extLst>
              <a:ext uri="{FF2B5EF4-FFF2-40B4-BE49-F238E27FC236}">
                <a16:creationId xmlns:a16="http://schemas.microsoft.com/office/drawing/2014/main" xmlns="" id="{26AA9144-9B9E-71EF-186A-CE94F2CFF1EB}"/>
              </a:ext>
            </a:extLst>
          </p:cNvPr>
          <p:cNvSpPr txBox="1">
            <a:spLocks/>
          </p:cNvSpPr>
          <p:nvPr/>
        </p:nvSpPr>
        <p:spPr>
          <a:xfrm>
            <a:off x="6188415" y="3557041"/>
            <a:ext cx="5422392" cy="164875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US" sz="1600" dirty="0"/>
              <a:t>For more details regarding this role, please review the </a:t>
            </a:r>
            <a:r>
              <a:rPr lang="en-US" sz="1600" dirty="0">
                <a:solidFill>
                  <a:srgbClr val="0070C0"/>
                </a:solidFill>
                <a:hlinkClick r:id="rId3" action="ppaction://hlinkfile">
                  <a:extLst>
                    <a:ext uri="{A12FA001-AC4F-418D-AE19-62706E023703}">
                      <ahyp:hlinkClr xmlns:ahyp="http://schemas.microsoft.com/office/drawing/2018/hyperlinkcolor" xmlns="" val="tx"/>
                    </a:ext>
                  </a:extLst>
                </a:hlinkClick>
              </a:rPr>
              <a:t>AAUW-PA Board Handbook </a:t>
            </a:r>
            <a:r>
              <a:rPr lang="en-US" sz="1600" dirty="0"/>
              <a:t>Appendix 2.4 Secretary</a:t>
            </a:r>
            <a:endParaRPr lang="en-US" sz="1200" dirty="0"/>
          </a:p>
        </p:txBody>
      </p:sp>
      <p:pic>
        <p:nvPicPr>
          <p:cNvPr id="11" name="Picture 10">
            <a:extLst>
              <a:ext uri="{FF2B5EF4-FFF2-40B4-BE49-F238E27FC236}">
                <a16:creationId xmlns:a16="http://schemas.microsoft.com/office/drawing/2014/main" xmlns="" id="{08CDAB82-03E8-A8A0-22C8-56E2689F9999}"/>
              </a:ext>
            </a:extLst>
          </p:cNvPr>
          <p:cNvPicPr>
            <a:picLocks noChangeAspect="1"/>
          </p:cNvPicPr>
          <p:nvPr/>
        </p:nvPicPr>
        <p:blipFill>
          <a:blip r:embed="rId4">
            <a:extLst>
              <a:ext uri="{837473B0-CC2E-450A-ABE3-18F120FF3D39}">
                <a1611:picAttrSrcUrl xmlns:a1611="http://schemas.microsoft.com/office/drawing/2016/11/main" xmlns="" r:id="rId5"/>
              </a:ext>
            </a:extLst>
          </a:blip>
          <a:stretch>
            <a:fillRect/>
          </a:stretch>
        </p:blipFill>
        <p:spPr>
          <a:xfrm>
            <a:off x="7523430" y="4381417"/>
            <a:ext cx="2768184" cy="2768184"/>
          </a:xfrm>
          <a:prstGeom prst="rect">
            <a:avLst/>
          </a:prstGeom>
        </p:spPr>
      </p:pic>
    </p:spTree>
    <p:extLst>
      <p:ext uri="{BB962C8B-B14F-4D97-AF65-F5344CB8AC3E}">
        <p14:creationId xmlns:p14="http://schemas.microsoft.com/office/powerpoint/2010/main" val="320084993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18554F-66D8-F17A-06F9-8E3058945FF5}"/>
              </a:ext>
            </a:extLst>
          </p:cNvPr>
          <p:cNvSpPr>
            <a:spLocks noGrp="1"/>
          </p:cNvSpPr>
          <p:nvPr>
            <p:ph type="title"/>
          </p:nvPr>
        </p:nvSpPr>
        <p:spPr/>
        <p:txBody>
          <a:bodyPr/>
          <a:lstStyle/>
          <a:p>
            <a:r>
              <a:rPr lang="en-US" dirty="0"/>
              <a:t>Finance officer</a:t>
            </a:r>
          </a:p>
        </p:txBody>
      </p:sp>
      <p:sp>
        <p:nvSpPr>
          <p:cNvPr id="3" name="Content Placeholder 2">
            <a:extLst>
              <a:ext uri="{FF2B5EF4-FFF2-40B4-BE49-F238E27FC236}">
                <a16:creationId xmlns:a16="http://schemas.microsoft.com/office/drawing/2014/main" xmlns="" id="{877EB489-CA81-84ED-5E72-B2B7CB1AC4F7}"/>
              </a:ext>
            </a:extLst>
          </p:cNvPr>
          <p:cNvSpPr>
            <a:spLocks noGrp="1"/>
          </p:cNvSpPr>
          <p:nvPr>
            <p:ph sz="half" idx="1"/>
          </p:nvPr>
        </p:nvSpPr>
        <p:spPr>
          <a:xfrm>
            <a:off x="581193" y="1904837"/>
            <a:ext cx="5422390" cy="4953163"/>
          </a:xfrm>
        </p:spPr>
        <p:txBody>
          <a:bodyPr>
            <a:normAutofit fontScale="77500" lnSpcReduction="20000"/>
          </a:bodyPr>
          <a:lstStyle/>
          <a:p>
            <a:pPr marL="0" indent="0">
              <a:buNone/>
            </a:pPr>
            <a:r>
              <a:rPr lang="en-US" sz="2100" dirty="0"/>
              <a:t>Key Responsibilities:</a:t>
            </a:r>
          </a:p>
          <a:p>
            <a:r>
              <a:rPr lang="en-US" dirty="0"/>
              <a:t>Planning:</a:t>
            </a:r>
          </a:p>
          <a:p>
            <a:pPr lvl="1"/>
            <a:r>
              <a:rPr lang="en-US" dirty="0"/>
              <a:t>Prepare and submit the annual budget and financial reports.</a:t>
            </a:r>
          </a:p>
          <a:p>
            <a:pPr lvl="1"/>
            <a:r>
              <a:rPr lang="en-US" dirty="0"/>
              <a:t>Review past expenditures and assist in meeting budget and fee development.</a:t>
            </a:r>
          </a:p>
          <a:p>
            <a:pPr lvl="1"/>
            <a:r>
              <a:rPr lang="en-US" dirty="0"/>
              <a:t>Provide financial data for the annual meeting and board sessions.</a:t>
            </a:r>
          </a:p>
          <a:p>
            <a:pPr lvl="1"/>
            <a:r>
              <a:rPr lang="en-US" dirty="0"/>
              <a:t>Compare and report membership figures for state contributions.</a:t>
            </a:r>
          </a:p>
          <a:p>
            <a:r>
              <a:rPr lang="en-US" dirty="0"/>
              <a:t>Direct:</a:t>
            </a:r>
          </a:p>
          <a:p>
            <a:pPr lvl="1"/>
            <a:r>
              <a:rPr lang="en-US" dirty="0"/>
              <a:t>Chair the Finance Committee and instruct board on reimbursement procedures.</a:t>
            </a:r>
          </a:p>
          <a:p>
            <a:pPr lvl="1"/>
            <a:r>
              <a:rPr lang="en-US" dirty="0"/>
              <a:t>Review, approve, and post expenditures to the appropriate accounts.</a:t>
            </a:r>
          </a:p>
          <a:p>
            <a:pPr lvl="1"/>
            <a:r>
              <a:rPr lang="en-US" dirty="0"/>
              <a:t>Issue payments, file taxes, collect and reconcile membership dues.</a:t>
            </a:r>
          </a:p>
          <a:p>
            <a:pPr lvl="1"/>
            <a:r>
              <a:rPr lang="en-US" dirty="0"/>
              <a:t>Review and manage liability insurance and bulk mail permit renewals.</a:t>
            </a:r>
          </a:p>
          <a:p>
            <a:r>
              <a:rPr lang="en-US" dirty="0"/>
              <a:t>Documentation:</a:t>
            </a:r>
          </a:p>
          <a:p>
            <a:pPr lvl="1"/>
            <a:r>
              <a:rPr lang="en-US" dirty="0"/>
              <a:t>Maintain accurate financial records and ledgers.</a:t>
            </a:r>
          </a:p>
          <a:p>
            <a:pPr lvl="1"/>
            <a:r>
              <a:rPr lang="en-US" dirty="0"/>
              <a:t>Monitor bank and investment balances.</a:t>
            </a:r>
          </a:p>
          <a:p>
            <a:pPr lvl="1"/>
            <a:r>
              <a:rPr lang="en-US" dirty="0"/>
              <a:t>Submit records for peer audits and provide year-end reports.</a:t>
            </a:r>
          </a:p>
        </p:txBody>
      </p:sp>
      <p:sp>
        <p:nvSpPr>
          <p:cNvPr id="4" name="Content Placeholder 3">
            <a:extLst>
              <a:ext uri="{FF2B5EF4-FFF2-40B4-BE49-F238E27FC236}">
                <a16:creationId xmlns:a16="http://schemas.microsoft.com/office/drawing/2014/main" xmlns="" id="{884C7004-7131-AAFD-3676-D88F405158A1}"/>
              </a:ext>
            </a:extLst>
          </p:cNvPr>
          <p:cNvSpPr>
            <a:spLocks noGrp="1"/>
          </p:cNvSpPr>
          <p:nvPr>
            <p:ph sz="half" idx="2"/>
          </p:nvPr>
        </p:nvSpPr>
        <p:spPr>
          <a:xfrm>
            <a:off x="6188417" y="2203719"/>
            <a:ext cx="5422392" cy="1648753"/>
          </a:xfrm>
        </p:spPr>
        <p:txBody>
          <a:bodyPr>
            <a:normAutofit fontScale="77500" lnSpcReduction="20000"/>
          </a:bodyPr>
          <a:lstStyle/>
          <a:p>
            <a:pPr marL="0" indent="0">
              <a:buNone/>
            </a:pPr>
            <a:r>
              <a:rPr lang="en-US" sz="2100" dirty="0"/>
              <a:t>Preferred Qualifications/Skills:</a:t>
            </a:r>
          </a:p>
          <a:p>
            <a:r>
              <a:rPr lang="en-US" sz="1500" dirty="0"/>
              <a:t>Strong organizational skills and attention to detail.</a:t>
            </a:r>
          </a:p>
          <a:p>
            <a:r>
              <a:rPr lang="en-US" sz="1500" dirty="0"/>
              <a:t>Familiarity with budgeting processes, financial reporting, and tax filing.</a:t>
            </a:r>
          </a:p>
          <a:p>
            <a:r>
              <a:rPr lang="en-US" sz="1500" dirty="0"/>
              <a:t>Ability to communicate financial information clearly to stakeholders</a:t>
            </a:r>
            <a:r>
              <a:rPr lang="en-US" dirty="0"/>
              <a:t>.</a:t>
            </a:r>
          </a:p>
        </p:txBody>
      </p:sp>
      <p:sp>
        <p:nvSpPr>
          <p:cNvPr id="6" name="TextBox 5">
            <a:extLst>
              <a:ext uri="{FF2B5EF4-FFF2-40B4-BE49-F238E27FC236}">
                <a16:creationId xmlns:a16="http://schemas.microsoft.com/office/drawing/2014/main" xmlns="" id="{A496D802-7D25-FA43-59E3-629292781E0D}"/>
              </a:ext>
            </a:extLst>
          </p:cNvPr>
          <p:cNvSpPr txBox="1"/>
          <p:nvPr/>
        </p:nvSpPr>
        <p:spPr>
          <a:xfrm>
            <a:off x="380537" y="1834387"/>
            <a:ext cx="11430925" cy="338554"/>
          </a:xfrm>
          <a:prstGeom prst="rect">
            <a:avLst/>
          </a:prstGeom>
          <a:noFill/>
        </p:spPr>
        <p:txBody>
          <a:bodyPr wrap="square">
            <a:spAutoFit/>
          </a:bodyPr>
          <a:lstStyle/>
          <a:p>
            <a:pPr marL="0" indent="0" algn="ctr">
              <a:buNone/>
            </a:pPr>
            <a:r>
              <a:rPr lang="en-US" sz="1600" u="sng" dirty="0">
                <a:solidFill>
                  <a:schemeClr val="tx2"/>
                </a:solidFill>
              </a:rPr>
              <a:t>The Finance Officer (FO) is specifically responsible for planning, directing, and documenting the financial matters of the State.</a:t>
            </a:r>
          </a:p>
        </p:txBody>
      </p:sp>
      <p:sp>
        <p:nvSpPr>
          <p:cNvPr id="7" name="Content Placeholder 3">
            <a:extLst>
              <a:ext uri="{FF2B5EF4-FFF2-40B4-BE49-F238E27FC236}">
                <a16:creationId xmlns:a16="http://schemas.microsoft.com/office/drawing/2014/main" xmlns="" id="{26AA9144-9B9E-71EF-186A-CE94F2CFF1EB}"/>
              </a:ext>
            </a:extLst>
          </p:cNvPr>
          <p:cNvSpPr txBox="1">
            <a:spLocks/>
          </p:cNvSpPr>
          <p:nvPr/>
        </p:nvSpPr>
        <p:spPr>
          <a:xfrm>
            <a:off x="6188415" y="3557041"/>
            <a:ext cx="5422392" cy="164875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US" sz="1600" dirty="0"/>
              <a:t>For more details regarding this role, please review the </a:t>
            </a:r>
            <a:r>
              <a:rPr lang="en-US" sz="1600" dirty="0">
                <a:solidFill>
                  <a:srgbClr val="0070C0"/>
                </a:solidFill>
                <a:hlinkClick r:id="rId3" action="ppaction://hlinkfile">
                  <a:extLst>
                    <a:ext uri="{A12FA001-AC4F-418D-AE19-62706E023703}">
                      <ahyp:hlinkClr xmlns:ahyp="http://schemas.microsoft.com/office/drawing/2018/hyperlinkcolor" xmlns="" val="tx"/>
                    </a:ext>
                  </a:extLst>
                </a:hlinkClick>
              </a:rPr>
              <a:t>AAUW-PA Board Handbook </a:t>
            </a:r>
            <a:r>
              <a:rPr lang="en-US" sz="1600" dirty="0"/>
              <a:t>Appendix 2.5 Finance Officer</a:t>
            </a:r>
            <a:endParaRPr lang="en-US" sz="1200" dirty="0"/>
          </a:p>
        </p:txBody>
      </p:sp>
      <p:pic>
        <p:nvPicPr>
          <p:cNvPr id="9" name="Picture 8">
            <a:extLst>
              <a:ext uri="{FF2B5EF4-FFF2-40B4-BE49-F238E27FC236}">
                <a16:creationId xmlns:a16="http://schemas.microsoft.com/office/drawing/2014/main" xmlns="" id="{21DD5827-DE57-E60B-5842-C6BC31599E86}"/>
              </a:ext>
            </a:extLst>
          </p:cNvPr>
          <p:cNvPicPr>
            <a:picLocks noChangeAspect="1"/>
          </p:cNvPicPr>
          <p:nvPr/>
        </p:nvPicPr>
        <p:blipFill>
          <a:blip r:embed="rId4">
            <a:extLst>
              <a:ext uri="{837473B0-CC2E-450A-ABE3-18F120FF3D39}">
                <a1611:picAttrSrcUrl xmlns:a1611="http://schemas.microsoft.com/office/drawing/2016/11/main" xmlns="" r:id="rId5"/>
              </a:ext>
            </a:extLst>
          </a:blip>
          <a:stretch>
            <a:fillRect/>
          </a:stretch>
        </p:blipFill>
        <p:spPr>
          <a:xfrm>
            <a:off x="7671643" y="4796423"/>
            <a:ext cx="2438400" cy="1773936"/>
          </a:xfrm>
          <a:prstGeom prst="rect">
            <a:avLst/>
          </a:prstGeom>
        </p:spPr>
      </p:pic>
    </p:spTree>
    <p:extLst>
      <p:ext uri="{BB962C8B-B14F-4D97-AF65-F5344CB8AC3E}">
        <p14:creationId xmlns:p14="http://schemas.microsoft.com/office/powerpoint/2010/main" val="11717206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F678A0-83C8-4794-4E63-85A56E2595EF}"/>
              </a:ext>
            </a:extLst>
          </p:cNvPr>
          <p:cNvSpPr>
            <a:spLocks noGrp="1"/>
          </p:cNvSpPr>
          <p:nvPr>
            <p:ph type="title"/>
          </p:nvPr>
        </p:nvSpPr>
        <p:spPr/>
        <p:txBody>
          <a:bodyPr/>
          <a:lstStyle/>
          <a:p>
            <a:r>
              <a:rPr lang="en-US" dirty="0"/>
              <a:t>Here’s how to become a candidate!</a:t>
            </a:r>
          </a:p>
        </p:txBody>
      </p:sp>
      <p:sp>
        <p:nvSpPr>
          <p:cNvPr id="3" name="Content Placeholder 2">
            <a:extLst>
              <a:ext uri="{FF2B5EF4-FFF2-40B4-BE49-F238E27FC236}">
                <a16:creationId xmlns:a16="http://schemas.microsoft.com/office/drawing/2014/main" xmlns="" id="{96344FEE-335B-D116-45A8-AAACAD6AE667}"/>
              </a:ext>
            </a:extLst>
          </p:cNvPr>
          <p:cNvSpPr>
            <a:spLocks noGrp="1"/>
          </p:cNvSpPr>
          <p:nvPr>
            <p:ph idx="1"/>
          </p:nvPr>
        </p:nvSpPr>
        <p:spPr>
          <a:xfrm>
            <a:off x="581191" y="1955644"/>
            <a:ext cx="11029615" cy="4310245"/>
          </a:xfrm>
        </p:spPr>
        <p:txBody>
          <a:bodyPr>
            <a:normAutofit lnSpcReduction="10000"/>
          </a:bodyPr>
          <a:lstStyle/>
          <a:p>
            <a:pPr marL="0" indent="0">
              <a:buNone/>
            </a:pPr>
            <a:r>
              <a:rPr lang="en-US" b="1" dirty="0"/>
              <a:t>Option 1 – Self-Nomination</a:t>
            </a:r>
            <a:endParaRPr lang="en-US" dirty="0"/>
          </a:p>
          <a:p>
            <a:r>
              <a:rPr lang="en-US" dirty="0"/>
              <a:t>Complete the </a:t>
            </a:r>
            <a:r>
              <a:rPr lang="en-US" dirty="0">
                <a:solidFill>
                  <a:srgbClr val="0070C0"/>
                </a:solidFill>
                <a:hlinkClick r:id="rId3"/>
              </a:rPr>
              <a:t>Candidate Nomination Form</a:t>
            </a:r>
            <a:endParaRPr lang="en-US" dirty="0">
              <a:solidFill>
                <a:srgbClr val="0070C0"/>
              </a:solidFill>
            </a:endParaRPr>
          </a:p>
          <a:p>
            <a:r>
              <a:rPr lang="en-US" dirty="0"/>
              <a:t>Take a well-focused head shot (head and shoulders)</a:t>
            </a:r>
          </a:p>
          <a:p>
            <a:r>
              <a:rPr lang="en-US" dirty="0"/>
              <a:t>Submit the form and photo to Deb Roney (</a:t>
            </a:r>
            <a:r>
              <a:rPr lang="en-US" u="sng" dirty="0">
                <a:solidFill>
                  <a:srgbClr val="0070C0"/>
                </a:solidFill>
              </a:rPr>
              <a:t>aauwpanominations@gmail.com</a:t>
            </a:r>
            <a:r>
              <a:rPr lang="en-US" dirty="0">
                <a:solidFill>
                  <a:srgbClr val="0070C0"/>
                </a:solidFill>
              </a:rPr>
              <a:t> </a:t>
            </a:r>
            <a:r>
              <a:rPr lang="en-US" dirty="0"/>
              <a:t>or by mail at 1211 Allison St NE, Washington, DC 20017-2707).</a:t>
            </a:r>
          </a:p>
          <a:p>
            <a:pPr marL="0" indent="0">
              <a:buNone/>
            </a:pPr>
            <a:r>
              <a:rPr lang="en-US" b="1" dirty="0"/>
              <a:t>Option 2 – Nominating Another Member</a:t>
            </a:r>
            <a:endParaRPr lang="en-US" dirty="0"/>
          </a:p>
          <a:p>
            <a:r>
              <a:rPr lang="en-US" dirty="0"/>
              <a:t>If you are nominating someone other than yourself, please get that candidate’s permission to submit the </a:t>
            </a:r>
            <a:r>
              <a:rPr lang="en-US" dirty="0">
                <a:solidFill>
                  <a:srgbClr val="0070C0"/>
                </a:solidFill>
                <a:hlinkClick r:id="rId4" action="ppaction://hlinkfile">
                  <a:extLst>
                    <a:ext uri="{A12FA001-AC4F-418D-AE19-62706E023703}">
                      <ahyp:hlinkClr xmlns:ahyp="http://schemas.microsoft.com/office/drawing/2018/hyperlinkcolor" xmlns="" val="tx"/>
                    </a:ext>
                  </a:extLst>
                </a:hlinkClick>
              </a:rPr>
              <a:t>nomination form </a:t>
            </a:r>
            <a:r>
              <a:rPr lang="en-US" dirty="0"/>
              <a:t>on their behalf.</a:t>
            </a:r>
          </a:p>
          <a:p>
            <a:r>
              <a:rPr lang="en-US" dirty="0"/>
              <a:t>Submit the form to Deb Roney (</a:t>
            </a:r>
            <a:r>
              <a:rPr lang="en-US" u="sng" dirty="0">
                <a:solidFill>
                  <a:srgbClr val="0070C0"/>
                </a:solidFill>
              </a:rPr>
              <a:t>aauwpanominations@gmail.com</a:t>
            </a:r>
            <a:r>
              <a:rPr lang="en-US" dirty="0">
                <a:solidFill>
                  <a:srgbClr val="0070C0"/>
                </a:solidFill>
              </a:rPr>
              <a:t> </a:t>
            </a:r>
            <a:r>
              <a:rPr lang="en-US" dirty="0"/>
              <a:t>or by mail at 1211 Allison St NE, Washington, DC 20017-2707).</a:t>
            </a:r>
            <a:br>
              <a:rPr lang="en-US" dirty="0"/>
            </a:br>
            <a:endParaRPr lang="en-US" dirty="0"/>
          </a:p>
          <a:p>
            <a:pPr marL="0" indent="0" algn="ctr">
              <a:buNone/>
            </a:pPr>
            <a:r>
              <a:rPr lang="en-US" sz="2000" b="1" u="sng" dirty="0">
                <a:solidFill>
                  <a:srgbClr val="FF0000"/>
                </a:solidFill>
              </a:rPr>
              <a:t>SUBMISSION DEADLINE IS NOVEMBER 15, 2024</a:t>
            </a:r>
          </a:p>
        </p:txBody>
      </p:sp>
    </p:spTree>
    <p:extLst>
      <p:ext uri="{BB962C8B-B14F-4D97-AF65-F5344CB8AC3E}">
        <p14:creationId xmlns:p14="http://schemas.microsoft.com/office/powerpoint/2010/main" val="4154848290"/>
      </p:ext>
    </p:extLst>
  </p:cSld>
  <p:clrMapOvr>
    <a:masterClrMapping/>
  </p:clrMapOvr>
  <p:transition spd="slow">
    <p:push dir="u"/>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TotalTime>
  <Words>1092</Words>
  <Application>Microsoft Office PowerPoint</Application>
  <PresentationFormat>Widescreen</PresentationFormat>
  <Paragraphs>150</Paragraphs>
  <Slides>10</Slides>
  <Notes>10</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Gill Sans MT</vt:lpstr>
      <vt:lpstr>Wingdings 2</vt:lpstr>
      <vt:lpstr>Dividend</vt:lpstr>
      <vt:lpstr>AAUW Pennsylvania state board</vt:lpstr>
      <vt:lpstr>State Board Composition</vt:lpstr>
      <vt:lpstr>Current aauw pa state board members</vt:lpstr>
      <vt:lpstr>Why serve on the aauw pa state board?</vt:lpstr>
      <vt:lpstr>Open positions for 2025-2027</vt:lpstr>
      <vt:lpstr>Membership Vice-President</vt:lpstr>
      <vt:lpstr>Secretary</vt:lpstr>
      <vt:lpstr>Finance officer</vt:lpstr>
      <vt:lpstr>Here’s how to become a candidate!</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AAUW Pennsylvania state board</dc:title>
  <dc:creator>Kacie Kirkpatrick</dc:creator>
  <cp:lastModifiedBy>Microsoft account</cp:lastModifiedBy>
  <cp:revision>13</cp:revision>
  <dcterms:created xsi:type="dcterms:W3CDTF">2024-09-23T20:07:36Z</dcterms:created>
  <dcterms:modified xsi:type="dcterms:W3CDTF">2024-10-10T12:56:59Z</dcterms:modified>
</cp:coreProperties>
</file>